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22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tiff" ContentType="image/tiff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72" r:id="rId3"/>
    <p:sldId id="291" r:id="rId4"/>
    <p:sldId id="274" r:id="rId5"/>
    <p:sldId id="292" r:id="rId6"/>
    <p:sldId id="257" r:id="rId7"/>
    <p:sldId id="290" r:id="rId8"/>
    <p:sldId id="283" r:id="rId9"/>
    <p:sldId id="277" r:id="rId10"/>
    <p:sldId id="282" r:id="rId11"/>
    <p:sldId id="285" r:id="rId12"/>
    <p:sldId id="293" r:id="rId13"/>
    <p:sldId id="286" r:id="rId14"/>
    <p:sldId id="287" r:id="rId15"/>
    <p:sldId id="289" r:id="rId16"/>
    <p:sldId id="288" r:id="rId17"/>
    <p:sldId id="284" r:id="rId18"/>
    <p:sldId id="275" r:id="rId19"/>
    <p:sldId id="276" r:id="rId20"/>
    <p:sldId id="281" r:id="rId21"/>
    <p:sldId id="270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SorterView">
  <p:normalViewPr>
    <p:restoredLeft sz="15620"/>
    <p:restoredTop sz="94660"/>
  </p:normalViewPr>
  <p:slideViewPr>
    <p:cSldViewPr snapToObjects="1">
      <p:cViewPr varScale="1">
        <p:scale>
          <a:sx n="117" d="100"/>
          <a:sy n="117" d="100"/>
        </p:scale>
        <p:origin x="-4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presProps" Target="presProps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viewProps" Target="viewProps.xml"/><Relationship Id="rId26" Type="http://schemas.openxmlformats.org/officeDocument/2006/relationships/printerSettings" Target="printerSettings/printerSettings1.bin"/><Relationship Id="rId30" Type="http://schemas.openxmlformats.org/officeDocument/2006/relationships/tableStyles" Target="tableStyles.xml"/><Relationship Id="rId11" Type="http://schemas.openxmlformats.org/officeDocument/2006/relationships/slide" Target="slides/slide10.xml"/><Relationship Id="rId29" Type="http://schemas.openxmlformats.org/officeDocument/2006/relationships/theme" Target="theme/theme1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34B3D2-1E93-DB49-B805-F0913A7609D0}" type="datetimeFigureOut">
              <a:rPr lang="en-US" smtClean="0"/>
              <a:pPr/>
              <a:t>9/10/09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F28807-4D49-8B42-9326-CD278052A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E7CDA4-5FD7-6848-B97D-8807414D0518}" type="datetimeFigureOut">
              <a:rPr lang="en-US" smtClean="0"/>
              <a:pPr/>
              <a:t>9/10/09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0D2128-1A22-CD45-A96C-55E61BAF768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F630CA-467B-3545-847E-AD157284D709}" type="slidenum">
              <a:rPr lang="en-US"/>
              <a:pPr/>
              <a:t>3</a:t>
            </a:fld>
            <a:endParaRPr lang="en-US"/>
          </a:p>
        </p:txBody>
      </p:sp>
      <p:sp>
        <p:nvSpPr>
          <p:cNvPr id="9218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D181E8-1ACC-F944-9445-AB79F2EB2AD4}" type="slidenum">
              <a:rPr lang="en-US"/>
              <a:pPr/>
              <a:t>5</a:t>
            </a:fld>
            <a:endParaRPr lang="en-US"/>
          </a:p>
        </p:txBody>
      </p:sp>
      <p:sp>
        <p:nvSpPr>
          <p:cNvPr id="7170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/>
              <a:t>125 million gps</a:t>
            </a:r>
          </a:p>
          <a:p>
            <a:r>
              <a:rPr lang="en-US"/>
              <a:t>surface is roughly 0.5 Mm below the upper boundary -- u.b. is at temperature minimum</a:t>
            </a:r>
          </a:p>
          <a:p>
            <a:r>
              <a:rPr lang="en-US"/>
              <a:t>BCs ? -- </a:t>
            </a:r>
          </a:p>
          <a:p>
            <a:r>
              <a:rPr lang="en-US"/>
              <a:t>Top (lb):  extrap log density, zero deriv velocity, energy per unit mass - slowly evolving average</a:t>
            </a:r>
          </a:p>
          <a:p>
            <a:r>
              <a:rPr lang="en-US"/>
              <a:t>Bottom(ub): extrap density, veloc symmetric,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0D2128-1A22-CD45-A96C-55E61BAF768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EFB9E-38F3-6C46-8377-CCCAF921C054}" type="datetime1">
              <a:rPr lang="en-US" smtClean="0"/>
              <a:pPr/>
              <a:t>9/10/09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57E4A-01EF-4849-BFF8-78931E29356E}" type="datetime1">
              <a:rPr lang="en-US" smtClean="0"/>
              <a:pPr/>
              <a:t>9/10/09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D092A-2D5F-3046-B0A4-60C041DE6F24}" type="datetime1">
              <a:rPr lang="en-US" smtClean="0"/>
              <a:pPr/>
              <a:t>9/10/09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12A83-323A-2043-B3BB-4F7932AECFCB}" type="datetime1">
              <a:rPr lang="en-US" smtClean="0"/>
              <a:pPr/>
              <a:t>9/10/09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E75E5-F21D-6A4E-A9AD-1C715084E8EA}" type="datetime1">
              <a:rPr lang="en-US" smtClean="0"/>
              <a:pPr/>
              <a:t>9/10/09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31012-523B-0B43-AA4A-1D22B516AA4E}" type="datetime1">
              <a:rPr lang="en-US" smtClean="0"/>
              <a:pPr/>
              <a:t>9/10/09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5B117-020E-B243-9A87-82F5AF2524A1}" type="datetime1">
              <a:rPr lang="en-US" smtClean="0"/>
              <a:pPr/>
              <a:t>9/10/09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AEE93-32E2-A04C-92D6-F35410238E1D}" type="datetime1">
              <a:rPr lang="en-US" smtClean="0"/>
              <a:pPr/>
              <a:t>9/10/09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A3CA-6806-1446-876D-58DB565A2CE7}" type="datetime1">
              <a:rPr lang="en-US" smtClean="0"/>
              <a:pPr/>
              <a:t>9/10/09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1B1A4-D5A7-634C-9FE2-A31A941460F9}" type="datetime1">
              <a:rPr lang="en-US" smtClean="0"/>
              <a:pPr/>
              <a:t>9/10/09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2128-476B-E44C-812C-0F2598FB8733}" type="datetime1">
              <a:rPr lang="en-US" smtClean="0"/>
              <a:pPr/>
              <a:t>9/10/09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f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AB2B9-E8DF-354A-9424-22BD51180378}" type="datetime1">
              <a:rPr lang="en-US" smtClean="0"/>
              <a:pPr/>
              <a:t>9/10/09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F7BAC-1437-AF40-8FCE-92D5FD346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tif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8.png"/><Relationship Id="rId1" Type="http://schemas.openxmlformats.org/officeDocument/2006/relationships/video" Target="file://localhost/Users/Research/Papers/MHD/magconv.09/movieh10_t549-1425.mov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1" Type="http://schemas.openxmlformats.org/officeDocument/2006/relationships/video" Target="file://localhost/Users/Research/Papers/MHD/magconv.09/movieh20_t531-796.mov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3" Type="http://schemas.openxmlformats.org/officeDocument/2006/relationships/image" Target="../media/image11.tif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13.png"/><Relationship Id="rId1" Type="http://schemas.openxmlformats.org/officeDocument/2006/relationships/video" Target="file://localhost/Users/Research/Papers/MHD/magconv.09/B_Uy_h10_t1425_rot.mov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14.png"/><Relationship Id="rId1" Type="http://schemas.openxmlformats.org/officeDocument/2006/relationships/video" Target="file://localhost/Users/Research/Papers/MHD/magconv.09/B_Uy_h10_t1425_roth.mov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15.png"/><Relationship Id="rId1" Type="http://schemas.openxmlformats.org/officeDocument/2006/relationships/video" Target="file://localhost/Users/Research/Papers/MHD/magconv.09/B_Uy_20h_t780_rot.mov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16.png"/><Relationship Id="rId1" Type="http://schemas.openxmlformats.org/officeDocument/2006/relationships/video" Target="file://localhost/Users/Research/Papers/MHD/magconv.09/B_Uy_h20_t790_roth.mov" TargetMode="Externa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19.tif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tiff"/><Relationship Id="rId3" Type="http://schemas.openxmlformats.org/officeDocument/2006/relationships/image" Target="../media/image18.tiff"/><Relationship Id="rId5" Type="http://schemas.openxmlformats.org/officeDocument/2006/relationships/image" Target="../media/image20.tif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21.png"/><Relationship Id="rId1" Type="http://schemas.openxmlformats.org/officeDocument/2006/relationships/video" Target="file://localhost/Users/Research/Papers/MHD/magconv.09/Rho_movie.mpeg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r>
              <a:rPr lang="en-US" dirty="0" smtClean="0"/>
              <a:t>Emerging Flux Simulations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514600"/>
            <a:ext cx="6400800" cy="35052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Bob Stein</a:t>
            </a:r>
          </a:p>
          <a:p>
            <a:pPr marL="514350" indent="-514350">
              <a:buAutoNum type="alphaUcPeriod"/>
            </a:pPr>
            <a:r>
              <a:rPr lang="en-US" dirty="0" err="1" smtClean="0">
                <a:solidFill>
                  <a:schemeClr val="tx1"/>
                </a:solidFill>
              </a:rPr>
              <a:t>Lagerfjard</a:t>
            </a:r>
            <a:endParaRPr lang="en-US" dirty="0" smtClean="0">
              <a:solidFill>
                <a:schemeClr val="tx1"/>
              </a:solidFill>
            </a:endParaRPr>
          </a:p>
          <a:p>
            <a:pPr marL="514350" indent="-514350"/>
            <a:r>
              <a:rPr lang="en-US" dirty="0" smtClean="0">
                <a:solidFill>
                  <a:schemeClr val="tx1"/>
                </a:solidFill>
              </a:rPr>
              <a:t>Å. </a:t>
            </a:r>
            <a:r>
              <a:rPr lang="en-US" dirty="0" err="1" smtClean="0">
                <a:solidFill>
                  <a:schemeClr val="tx1"/>
                </a:solidFill>
              </a:rPr>
              <a:t>Nordlund</a:t>
            </a:r>
            <a:endParaRPr lang="en-US" dirty="0" smtClean="0">
              <a:solidFill>
                <a:schemeClr val="tx1"/>
              </a:solidFill>
            </a:endParaRPr>
          </a:p>
          <a:p>
            <a:pPr marL="514350" indent="-514350"/>
            <a:r>
              <a:rPr lang="en-US" dirty="0" smtClean="0">
                <a:solidFill>
                  <a:schemeClr val="tx1"/>
                </a:solidFill>
              </a:rPr>
              <a:t>D. Benson</a:t>
            </a:r>
          </a:p>
          <a:p>
            <a:pPr marL="514350" indent="-514350"/>
            <a:r>
              <a:rPr lang="en-US" dirty="0" smtClean="0">
                <a:solidFill>
                  <a:schemeClr val="tx1"/>
                </a:solidFill>
              </a:rPr>
              <a:t>D. </a:t>
            </a:r>
            <a:r>
              <a:rPr lang="en-US" dirty="0" err="1" smtClean="0">
                <a:solidFill>
                  <a:schemeClr val="tx1"/>
                </a:solidFill>
              </a:rPr>
              <a:t>Georgobiani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dirty="0" smtClean="0"/>
              <a:t>Numerical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513"/>
            <a:ext cx="8229600" cy="5805487"/>
          </a:xfrm>
        </p:spPr>
        <p:txBody>
          <a:bodyPr/>
          <a:lstStyle/>
          <a:p>
            <a:r>
              <a:rPr lang="en-US" dirty="0" smtClean="0"/>
              <a:t>Radiation MHD: solve conservation eqns. for mass, momentum, internal energy plus induction equation for magnetic field</a:t>
            </a:r>
          </a:p>
          <a:p>
            <a:r>
              <a:rPr lang="en-US" dirty="0" smtClean="0"/>
              <a:t>Spatial derivatives: finite difference 6</a:t>
            </a:r>
            <a:r>
              <a:rPr lang="en-US" baseline="30000" dirty="0" smtClean="0"/>
              <a:t>th</a:t>
            </a:r>
            <a:r>
              <a:rPr lang="en-US" dirty="0" smtClean="0"/>
              <a:t> order, 5</a:t>
            </a:r>
            <a:r>
              <a:rPr lang="en-US" baseline="30000" dirty="0" smtClean="0"/>
              <a:t>th</a:t>
            </a:r>
            <a:r>
              <a:rPr lang="en-US" dirty="0" smtClean="0"/>
              <a:t> order interpolations</a:t>
            </a:r>
          </a:p>
          <a:p>
            <a:r>
              <a:rPr lang="en-US" dirty="0" smtClean="0"/>
              <a:t>Time advance: 3</a:t>
            </a:r>
            <a:r>
              <a:rPr lang="en-US" baseline="30000" dirty="0" smtClean="0"/>
              <a:t>rd</a:t>
            </a:r>
            <a:r>
              <a:rPr lang="en-US" dirty="0" smtClean="0"/>
              <a:t> order, low memory </a:t>
            </a:r>
            <a:r>
              <a:rPr lang="en-US" dirty="0" err="1" smtClean="0"/>
              <a:t>Runge-Kutta</a:t>
            </a:r>
            <a:endParaRPr lang="en-US" dirty="0" smtClean="0"/>
          </a:p>
          <a:p>
            <a:r>
              <a:rPr lang="en-US" dirty="0" smtClean="0"/>
              <a:t>Non-grey </a:t>
            </a:r>
            <a:r>
              <a:rPr lang="en-US" dirty="0" err="1" smtClean="0"/>
              <a:t>radiative</a:t>
            </a:r>
            <a:r>
              <a:rPr lang="en-US" dirty="0" smtClean="0"/>
              <a:t> transfer using 4 bin multi-group method with one vertical and 4 slanted rays (which rotate each time step)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457200"/>
            <a:ext cx="7772400" cy="1143000"/>
          </a:xfrm>
        </p:spPr>
        <p:txBody>
          <a:bodyPr/>
          <a:lstStyle/>
          <a:p>
            <a:pPr algn="r"/>
            <a:r>
              <a:rPr lang="en-US" u="sng"/>
              <a:t>Numerical Method</a:t>
            </a: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3810000" cy="4876800"/>
          </a:xfrm>
          <a:noFill/>
          <a:ln w="38100" cmpd="dbl">
            <a:solidFill>
              <a:schemeClr val="tx1"/>
            </a:solidFill>
          </a:ln>
        </p:spPr>
        <p:txBody>
          <a:bodyPr tIns="137160" bIns="137160"/>
          <a:lstStyle/>
          <a:p>
            <a:pPr>
              <a:lnSpc>
                <a:spcPct val="90000"/>
              </a:lnSpc>
            </a:pPr>
            <a:r>
              <a:rPr lang="en-US" sz="1800" b="1" dirty="0"/>
              <a:t>Spatial differencing</a:t>
            </a:r>
          </a:p>
          <a:p>
            <a:pPr lvl="1">
              <a:lnSpc>
                <a:spcPct val="90000"/>
              </a:lnSpc>
            </a:pPr>
            <a:r>
              <a:rPr lang="en-US" sz="1600" b="1" dirty="0"/>
              <a:t>6th-order </a:t>
            </a:r>
            <a:r>
              <a:rPr lang="en-US" sz="1600" b="1" dirty="0" smtClean="0"/>
              <a:t>finite difference</a:t>
            </a:r>
          </a:p>
          <a:p>
            <a:pPr lvl="1">
              <a:lnSpc>
                <a:spcPct val="90000"/>
              </a:lnSpc>
            </a:pPr>
            <a:r>
              <a:rPr lang="en-US" sz="1600" b="1" dirty="0"/>
              <a:t>staggered</a:t>
            </a:r>
          </a:p>
          <a:p>
            <a:pPr lvl="1">
              <a:lnSpc>
                <a:spcPct val="90000"/>
              </a:lnSpc>
            </a:pPr>
            <a:endParaRPr lang="en-US" sz="700" b="1" dirty="0"/>
          </a:p>
          <a:p>
            <a:pPr>
              <a:lnSpc>
                <a:spcPct val="90000"/>
              </a:lnSpc>
            </a:pPr>
            <a:r>
              <a:rPr lang="en-US" sz="1800" b="1" dirty="0"/>
              <a:t>Time advancement</a:t>
            </a:r>
          </a:p>
          <a:p>
            <a:pPr lvl="1">
              <a:lnSpc>
                <a:spcPct val="90000"/>
              </a:lnSpc>
            </a:pPr>
            <a:r>
              <a:rPr lang="en-US" sz="1600" b="1" dirty="0"/>
              <a:t>3rd order </a:t>
            </a:r>
            <a:r>
              <a:rPr lang="en-US" sz="1600" b="1" dirty="0" err="1"/>
              <a:t>Runga-Kutta</a:t>
            </a:r>
            <a:endParaRPr lang="en-US" sz="1600" b="1" dirty="0"/>
          </a:p>
          <a:p>
            <a:pPr lvl="1">
              <a:lnSpc>
                <a:spcPct val="90000"/>
              </a:lnSpc>
            </a:pPr>
            <a:endParaRPr lang="en-US" sz="700" b="1" dirty="0"/>
          </a:p>
          <a:p>
            <a:pPr>
              <a:lnSpc>
                <a:spcPct val="90000"/>
              </a:lnSpc>
            </a:pPr>
            <a:r>
              <a:rPr lang="en-US" sz="1800" b="1" dirty="0"/>
              <a:t>Equation of state</a:t>
            </a:r>
          </a:p>
          <a:p>
            <a:pPr lvl="1">
              <a:lnSpc>
                <a:spcPct val="90000"/>
              </a:lnSpc>
            </a:pPr>
            <a:r>
              <a:rPr lang="en-US" sz="1600" b="1" dirty="0"/>
              <a:t>tabular </a:t>
            </a:r>
          </a:p>
          <a:p>
            <a:pPr lvl="1">
              <a:lnSpc>
                <a:spcPct val="90000"/>
              </a:lnSpc>
            </a:pPr>
            <a:r>
              <a:rPr lang="en-US" sz="1600" b="1" dirty="0"/>
              <a:t>including ionization</a:t>
            </a:r>
          </a:p>
          <a:p>
            <a:pPr lvl="1">
              <a:lnSpc>
                <a:spcPct val="90000"/>
              </a:lnSpc>
            </a:pPr>
            <a:r>
              <a:rPr lang="en-US" sz="1600" b="1" dirty="0"/>
              <a:t>H, He + abundant elements</a:t>
            </a:r>
          </a:p>
          <a:p>
            <a:pPr lvl="1">
              <a:lnSpc>
                <a:spcPct val="90000"/>
              </a:lnSpc>
            </a:pPr>
            <a:endParaRPr lang="en-US" sz="700" b="1" dirty="0"/>
          </a:p>
          <a:p>
            <a:pPr>
              <a:lnSpc>
                <a:spcPct val="90000"/>
              </a:lnSpc>
            </a:pPr>
            <a:r>
              <a:rPr lang="en-US" sz="1800" b="1" dirty="0" err="1"/>
              <a:t>Radiative</a:t>
            </a:r>
            <a:r>
              <a:rPr lang="en-US" sz="1800" b="1" dirty="0"/>
              <a:t> transfer</a:t>
            </a:r>
          </a:p>
          <a:p>
            <a:pPr lvl="1">
              <a:lnSpc>
                <a:spcPct val="90000"/>
              </a:lnSpc>
            </a:pPr>
            <a:r>
              <a:rPr lang="en-US" sz="1600" b="1" dirty="0"/>
              <a:t>3D, LTE</a:t>
            </a:r>
          </a:p>
          <a:p>
            <a:pPr lvl="1">
              <a:lnSpc>
                <a:spcPct val="90000"/>
              </a:lnSpc>
            </a:pPr>
            <a:r>
              <a:rPr lang="en-US" sz="1600" b="1" dirty="0"/>
              <a:t>4 bin</a:t>
            </a:r>
            <a:r>
              <a:rPr lang="en-US" sz="1600" b="1" dirty="0" smtClean="0"/>
              <a:t> multi-group opacity</a:t>
            </a:r>
          </a:p>
          <a:p>
            <a:pPr lvl="1">
              <a:lnSpc>
                <a:spcPct val="90000"/>
              </a:lnSpc>
            </a:pPr>
            <a:endParaRPr lang="en-US" sz="700" b="1" dirty="0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2363788" y="13176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8197" name="Picture 5" descr="Untitled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1828800"/>
            <a:ext cx="4305300" cy="44958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Simulation set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17638"/>
            <a:ext cx="8610600" cy="5121275"/>
          </a:xfrm>
        </p:spPr>
        <p:txBody>
          <a:bodyPr/>
          <a:lstStyle/>
          <a:p>
            <a:r>
              <a:rPr lang="en-US" dirty="0" smtClean="0"/>
              <a:t>Vertical boundary conditions: Extrapolate </a:t>
            </a:r>
            <a:r>
              <a:rPr lang="en-US" dirty="0" err="1" smtClean="0"/>
              <a:t>lnρ</a:t>
            </a:r>
            <a:r>
              <a:rPr lang="en-US" dirty="0" smtClean="0"/>
              <a:t>; Velocity -&gt; constant @ top, zero derivative @ bottom; energy/mass -&gt; average value @ top, extrapolate @ bottom;</a:t>
            </a:r>
          </a:p>
          <a:p>
            <a:r>
              <a:rPr lang="en-US" dirty="0" smtClean="0"/>
              <a:t> B  tends to potential field @ top,</a:t>
            </a:r>
          </a:p>
          <a:p>
            <a:r>
              <a:rPr lang="en-US" dirty="0" smtClean="0"/>
              <a:t> Horizontal B</a:t>
            </a:r>
            <a:r>
              <a:rPr lang="en-US" baseline="-25000" dirty="0" smtClean="0"/>
              <a:t>x0</a:t>
            </a:r>
            <a:r>
              <a:rPr lang="en-US" dirty="0" smtClean="0"/>
              <a:t> </a:t>
            </a:r>
            <a:r>
              <a:rPr lang="en-US" dirty="0" err="1" smtClean="0"/>
              <a:t>advected</a:t>
            </a:r>
            <a:r>
              <a:rPr lang="en-US" dirty="0" smtClean="0"/>
              <a:t> into domain by inflows @bottom (20 Mm), 3 cases: B</a:t>
            </a:r>
            <a:r>
              <a:rPr lang="en-US" baseline="-25000" dirty="0" smtClean="0"/>
              <a:t>x0</a:t>
            </a:r>
            <a:r>
              <a:rPr lang="en-US" dirty="0" smtClean="0"/>
              <a:t> = 10, 20, 40 </a:t>
            </a:r>
            <a:r>
              <a:rPr lang="en-US" dirty="0" err="1" smtClean="0"/>
              <a:t>kG</a:t>
            </a:r>
            <a:endParaRPr lang="en-US" dirty="0" smtClean="0"/>
          </a:p>
          <a:p>
            <a:r>
              <a:rPr lang="en-US" dirty="0" err="1" smtClean="0"/>
              <a:t>f</a:t>
            </a:r>
            <a:r>
              <a:rPr lang="en-US" dirty="0" smtClean="0"/>
              <a:t>-plane rotation, </a:t>
            </a:r>
            <a:r>
              <a:rPr lang="en-US" dirty="0" err="1" smtClean="0"/>
              <a:t>lattitude</a:t>
            </a:r>
            <a:r>
              <a:rPr lang="en-US" dirty="0" smtClean="0"/>
              <a:t> 30 deg</a:t>
            </a:r>
          </a:p>
          <a:p>
            <a:r>
              <a:rPr lang="en-US" dirty="0" smtClean="0"/>
              <a:t>Initial state – non-magnetic convection.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u="sng"/>
              <a:t>Computational Domain</a:t>
            </a:r>
            <a:endParaRPr lang="en-US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2363788" y="13176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28600" y="1981200"/>
            <a:ext cx="8915400" cy="4495800"/>
            <a:chOff x="2640" y="1248"/>
            <a:chExt cx="2994" cy="2834"/>
          </a:xfrm>
        </p:grpSpPr>
        <p:pic>
          <p:nvPicPr>
            <p:cNvPr id="5126" name="Picture 6" descr="Untitled3-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640" y="1248"/>
              <a:ext cx="2994" cy="2834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</p:pic>
        <p:sp>
          <p:nvSpPr>
            <p:cNvPr id="5127" name="Text Box 7"/>
            <p:cNvSpPr txBox="1">
              <a:spLocks noChangeArrowheads="1"/>
            </p:cNvSpPr>
            <p:nvPr/>
          </p:nvSpPr>
          <p:spPr bwMode="auto">
            <a:xfrm>
              <a:off x="3396" y="3161"/>
              <a:ext cx="1056" cy="163"/>
            </a:xfrm>
            <a:prstGeom prst="rect">
              <a:avLst/>
            </a:prstGeom>
            <a:solidFill>
              <a:schemeClr val="bg1"/>
            </a:solidFill>
            <a:ln w="38100">
              <a:noFill/>
              <a:miter lim="800000"/>
              <a:headEnd/>
              <a:tailEnd/>
            </a:ln>
          </p:spPr>
          <p:txBody>
            <a:bodyPr tIns="0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400"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5128" name="Text Box 8"/>
            <p:cNvSpPr txBox="1">
              <a:spLocks noChangeArrowheads="1"/>
            </p:cNvSpPr>
            <p:nvPr/>
          </p:nvSpPr>
          <p:spPr bwMode="auto">
            <a:xfrm rot="18780000">
              <a:off x="5233" y="2733"/>
              <a:ext cx="250" cy="113"/>
            </a:xfrm>
            <a:prstGeom prst="rect">
              <a:avLst/>
            </a:prstGeom>
            <a:solidFill>
              <a:schemeClr val="bg1"/>
            </a:solidFill>
            <a:ln w="38100">
              <a:noFill/>
              <a:miter lim="800000"/>
              <a:headEnd/>
              <a:tailEnd/>
            </a:ln>
          </p:spPr>
          <p:txBody>
            <a:bodyPr vert="eaVert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 sz="1400"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5129" name="Text Box 9"/>
            <p:cNvSpPr txBox="1">
              <a:spLocks noChangeArrowheads="1"/>
            </p:cNvSpPr>
            <p:nvPr/>
          </p:nvSpPr>
          <p:spPr bwMode="auto">
            <a:xfrm rot="16200000">
              <a:off x="4572" y="2427"/>
              <a:ext cx="528" cy="87"/>
            </a:xfrm>
            <a:prstGeom prst="rect">
              <a:avLst/>
            </a:prstGeom>
            <a:solidFill>
              <a:srgbClr val="00FFFF"/>
            </a:solidFill>
            <a:ln w="38100">
              <a:noFill/>
              <a:miter lim="800000"/>
              <a:headEnd/>
              <a:tailEnd/>
            </a:ln>
          </p:spPr>
          <p:txBody>
            <a:bodyPr bIns="0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>
                  <a:latin typeface="Arial" charset="0"/>
                  <a:ea typeface="ＭＳ Ｐゴシック" charset="-128"/>
                  <a:cs typeface="ＭＳ Ｐゴシック" charset="-128"/>
                </a:rPr>
                <a:t>20 Mm</a:t>
              </a:r>
            </a:p>
          </p:txBody>
        </p:sp>
      </p:grpSp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4495800" y="5410200"/>
            <a:ext cx="4191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latin typeface="Arial" charset="0"/>
                <a:ea typeface="ＭＳ Ｐゴシック" charset="-128"/>
                <a:cs typeface="ＭＳ Ｐゴシック" charset="-128"/>
              </a:rPr>
              <a:t>Computational Domain for the CFD Simulations of Solar Convection</a:t>
            </a:r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132" name="Text Box 12"/>
          <p:cNvSpPr txBox="1">
            <a:spLocks noChangeArrowheads="1"/>
          </p:cNvSpPr>
          <p:nvPr/>
        </p:nvSpPr>
        <p:spPr bwMode="auto">
          <a:xfrm>
            <a:off x="3810000" y="5029200"/>
            <a:ext cx="11969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latin typeface="Helvetica" charset="0"/>
              </a:rPr>
              <a:t>48 </a:t>
            </a:r>
            <a:r>
              <a:rPr lang="en-US" sz="1600" dirty="0">
                <a:latin typeface="Helvetica" charset="0"/>
              </a:rPr>
              <a:t>Mm</a:t>
            </a:r>
            <a:endParaRPr lang="en-US" dirty="0"/>
          </a:p>
        </p:txBody>
      </p:sp>
      <p:sp>
        <p:nvSpPr>
          <p:cNvPr id="5135" name="Rectangle 15"/>
          <p:cNvSpPr>
            <a:spLocks noChangeArrowheads="1"/>
          </p:cNvSpPr>
          <p:nvPr/>
        </p:nvSpPr>
        <p:spPr bwMode="auto">
          <a:xfrm rot="-1664478">
            <a:off x="7543800" y="4572000"/>
            <a:ext cx="7620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37" name="Line 17"/>
          <p:cNvSpPr>
            <a:spLocks noChangeShapeType="1"/>
          </p:cNvSpPr>
          <p:nvPr/>
        </p:nvSpPr>
        <p:spPr bwMode="auto">
          <a:xfrm flipV="1">
            <a:off x="7315200" y="4191000"/>
            <a:ext cx="129540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39" name="Text Box 19"/>
          <p:cNvSpPr txBox="1">
            <a:spLocks noChangeArrowheads="1"/>
          </p:cNvSpPr>
          <p:nvPr/>
        </p:nvSpPr>
        <p:spPr bwMode="auto">
          <a:xfrm rot="-2024520">
            <a:off x="7620000" y="4495800"/>
            <a:ext cx="11207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latin typeface="Helvetica" charset="0"/>
              </a:rPr>
              <a:t>48 Mm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Mean Atmosphere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Picture 4" descr="atmosphere_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1371600"/>
            <a:ext cx="4196601" cy="355123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rgbClr val="000000">
                <a:alpha val="74998"/>
              </a:srgbClr>
            </a:outerShdw>
          </a:effectLst>
        </p:spPr>
      </p:pic>
      <p:pic>
        <p:nvPicPr>
          <p:cNvPr id="7" name="Picture 4" descr="ionization+gam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3131871"/>
            <a:ext cx="4476856" cy="358192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rgbClr val="000000">
                <a:alpha val="74998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r>
              <a:rPr lang="en-US"/>
              <a:t>Surface shear layer</a:t>
            </a:r>
            <a:br>
              <a:rPr lang="en-US"/>
            </a:br>
            <a:r>
              <a:rPr lang="en-US" sz="2400">
                <a:latin typeface="Helvetica" charset="0"/>
              </a:rPr>
              <a:t>f-plane rotation</a:t>
            </a:r>
            <a:endParaRPr lang="en-US"/>
          </a:p>
        </p:txBody>
      </p:sp>
      <p:pic>
        <p:nvPicPr>
          <p:cNvPr id="32772" name="Picture 1028" descr="&#10;vshear_96.gif                                                  0035E9E4Macintosh HD                   C336AB6B:"/>
          <p:cNvPicPr>
            <a:picLocks noChangeAspect="1" noChangeArrowheads="1"/>
          </p:cNvPicPr>
          <p:nvPr/>
        </p:nvPicPr>
        <p:blipFill>
          <a:blip r:embed="rId2"/>
          <a:srcRect l="11060" t="12909" r="12471" b="47455"/>
          <a:stretch>
            <a:fillRect/>
          </a:stretch>
        </p:blipFill>
        <p:spPr bwMode="auto">
          <a:xfrm>
            <a:off x="609600" y="1376363"/>
            <a:ext cx="7935913" cy="5321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rgbClr val="000000">
                <a:alpha val="74998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4" name="Picture 3" descr="bma_h10_t549-1426b.tif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604942"/>
            <a:ext cx="8458200" cy="6100658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136525" dist="165100" dir="2700000" algn="tl" rotWithShape="0">
              <a:srgbClr val="000000">
                <a:alpha val="61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676400" y="76200"/>
            <a:ext cx="6023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Maximum |B| at 100 km below </a:t>
            </a:r>
            <a:r>
              <a:rPr lang="en-US" sz="2400" dirty="0" err="1" smtClean="0"/>
              <a:t>τ</a:t>
            </a:r>
            <a:r>
              <a:rPr lang="en-US" sz="2400" baseline="-25000" dirty="0" err="1" smtClean="0"/>
              <a:t>cont</a:t>
            </a:r>
            <a:r>
              <a:rPr lang="en-US" sz="2400" dirty="0" smtClean="0"/>
              <a:t> = 1 (10kG)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010400" y="838200"/>
            <a:ext cx="2183035" cy="3847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Flux </a:t>
            </a:r>
          </a:p>
          <a:p>
            <a:r>
              <a:rPr lang="en-US" sz="3200" dirty="0" smtClean="0"/>
              <a:t>Emergence</a:t>
            </a:r>
          </a:p>
          <a:p>
            <a:r>
              <a:rPr lang="en-US" sz="2400" dirty="0" smtClean="0">
                <a:latin typeface="Times New Roman"/>
                <a:cs typeface="Times New Roman"/>
              </a:rPr>
              <a:t>(10 </a:t>
            </a:r>
            <a:r>
              <a:rPr lang="en-US" sz="2400" dirty="0" err="1" smtClean="0">
                <a:latin typeface="Times New Roman"/>
                <a:cs typeface="Times New Roman"/>
              </a:rPr>
              <a:t>kG</a:t>
            </a:r>
            <a:r>
              <a:rPr lang="en-US" sz="2400" dirty="0" smtClean="0">
                <a:latin typeface="Times New Roman"/>
                <a:cs typeface="Times New Roman"/>
              </a:rPr>
              <a:t> case)</a:t>
            </a:r>
          </a:p>
          <a:p>
            <a:endParaRPr lang="en-US" sz="2400" dirty="0" smtClean="0">
              <a:latin typeface="Times New Roman"/>
              <a:cs typeface="Times New Roman"/>
            </a:endParaRPr>
          </a:p>
          <a:p>
            <a:r>
              <a:rPr lang="en-US" sz="2400" dirty="0" smtClean="0">
                <a:latin typeface="Times New Roman"/>
                <a:cs typeface="Times New Roman"/>
              </a:rPr>
              <a:t>15 – 40 hr</a:t>
            </a:r>
            <a:r>
              <a:rPr lang="en-US" dirty="0" smtClean="0"/>
              <a:t>s</a:t>
            </a:r>
          </a:p>
          <a:p>
            <a:r>
              <a:rPr lang="en-US" dirty="0" smtClean="0"/>
              <a:t>Average fluid rise </a:t>
            </a:r>
          </a:p>
          <a:p>
            <a:r>
              <a:rPr lang="en-US" dirty="0" smtClean="0"/>
              <a:t>time = 32 hrs</a:t>
            </a:r>
          </a:p>
          <a:p>
            <a:r>
              <a:rPr lang="en-US" dirty="0" smtClean="0"/>
              <a:t>(interval between</a:t>
            </a:r>
          </a:p>
          <a:p>
            <a:r>
              <a:rPr lang="en-US" dirty="0" smtClean="0"/>
              <a:t>frames 300 -&gt; 30 sec)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391400" y="4421189"/>
            <a:ext cx="1197764" cy="156966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3200" dirty="0" smtClean="0"/>
              <a:t>B</a:t>
            </a:r>
            <a:r>
              <a:rPr lang="en-US" sz="3200" baseline="-25000" dirty="0" smtClean="0"/>
              <a:t>y</a:t>
            </a:r>
            <a:r>
              <a:rPr lang="en-US" sz="3200" dirty="0" smtClean="0"/>
              <a:t>	  </a:t>
            </a:r>
            <a:r>
              <a:rPr lang="en-US" sz="3200" dirty="0" err="1" smtClean="0"/>
              <a:t>B</a:t>
            </a:r>
            <a:r>
              <a:rPr lang="en-US" sz="3200" baseline="-25000" dirty="0" err="1" smtClean="0"/>
              <a:t>x</a:t>
            </a:r>
            <a:endParaRPr lang="en-US" sz="3200" baseline="-25000" dirty="0" smtClean="0"/>
          </a:p>
          <a:p>
            <a:endParaRPr lang="en-US" sz="3200" dirty="0" smtClean="0"/>
          </a:p>
          <a:p>
            <a:r>
              <a:rPr lang="en-US" sz="3200" dirty="0" smtClean="0"/>
              <a:t>  I    </a:t>
            </a:r>
            <a:r>
              <a:rPr lang="en-US" sz="3200" dirty="0" err="1" smtClean="0"/>
              <a:t>B</a:t>
            </a:r>
            <a:r>
              <a:rPr lang="en-US" sz="3200" baseline="-25000" dirty="0" err="1" smtClean="0"/>
              <a:t>v</a:t>
            </a:r>
            <a:endParaRPr lang="en-US" sz="3200" baseline="-25000" dirty="0"/>
          </a:p>
        </p:txBody>
      </p:sp>
      <p:cxnSp>
        <p:nvCxnSpPr>
          <p:cNvPr id="9" name="Straight Connector 8"/>
          <p:cNvCxnSpPr>
            <a:stCxn id="5" idx="1"/>
            <a:endCxn id="5" idx="3"/>
          </p:cNvCxnSpPr>
          <p:nvPr/>
        </p:nvCxnSpPr>
        <p:spPr>
          <a:xfrm rot="10800000" flipH="1">
            <a:off x="7391400" y="5206019"/>
            <a:ext cx="119776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5" idx="0"/>
            <a:endCxn id="5" idx="2"/>
          </p:cNvCxnSpPr>
          <p:nvPr/>
        </p:nvCxnSpPr>
        <p:spPr>
          <a:xfrm rot="16200000" flipH="1">
            <a:off x="7205452" y="5206019"/>
            <a:ext cx="156966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movieh10_t549-1425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25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010400" y="838200"/>
            <a:ext cx="2183035" cy="3847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Flux </a:t>
            </a:r>
          </a:p>
          <a:p>
            <a:r>
              <a:rPr lang="en-US" sz="3200" dirty="0" smtClean="0"/>
              <a:t>Emergence</a:t>
            </a:r>
          </a:p>
          <a:p>
            <a:r>
              <a:rPr lang="en-US" sz="2400" dirty="0" smtClean="0">
                <a:latin typeface="Times New Roman"/>
                <a:cs typeface="Times New Roman"/>
              </a:rPr>
              <a:t>(20 </a:t>
            </a:r>
            <a:r>
              <a:rPr lang="en-US" sz="2400" dirty="0" err="1" smtClean="0">
                <a:latin typeface="Times New Roman"/>
                <a:cs typeface="Times New Roman"/>
              </a:rPr>
              <a:t>kG</a:t>
            </a:r>
            <a:r>
              <a:rPr lang="en-US" sz="2400" dirty="0" smtClean="0">
                <a:latin typeface="Times New Roman"/>
                <a:cs typeface="Times New Roman"/>
              </a:rPr>
              <a:t> case)</a:t>
            </a:r>
          </a:p>
          <a:p>
            <a:endParaRPr lang="en-US" sz="2400" dirty="0" smtClean="0">
              <a:latin typeface="Times New Roman"/>
              <a:cs typeface="Times New Roman"/>
            </a:endParaRPr>
          </a:p>
          <a:p>
            <a:r>
              <a:rPr lang="en-US" sz="2400" dirty="0" smtClean="0">
                <a:latin typeface="Times New Roman"/>
                <a:cs typeface="Times New Roman"/>
              </a:rPr>
              <a:t>15 – 22 hr</a:t>
            </a:r>
            <a:r>
              <a:rPr lang="en-US" dirty="0" smtClean="0"/>
              <a:t>s</a:t>
            </a:r>
          </a:p>
          <a:p>
            <a:r>
              <a:rPr lang="en-US" dirty="0" smtClean="0"/>
              <a:t>Average fluid rise </a:t>
            </a:r>
          </a:p>
          <a:p>
            <a:r>
              <a:rPr lang="en-US" dirty="0" smtClean="0"/>
              <a:t>time = 32 hrs</a:t>
            </a:r>
          </a:p>
          <a:p>
            <a:r>
              <a:rPr lang="en-US" dirty="0" smtClean="0"/>
              <a:t>(interval between</a:t>
            </a:r>
          </a:p>
          <a:p>
            <a:r>
              <a:rPr lang="en-US" dirty="0" smtClean="0"/>
              <a:t>frames 300 -&gt; 30 sec)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391400" y="4421189"/>
            <a:ext cx="1197764" cy="156966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3200" dirty="0" smtClean="0"/>
              <a:t>B</a:t>
            </a:r>
            <a:r>
              <a:rPr lang="en-US" sz="3200" baseline="-25000" dirty="0" smtClean="0"/>
              <a:t>y</a:t>
            </a:r>
            <a:r>
              <a:rPr lang="en-US" sz="3200" dirty="0" smtClean="0"/>
              <a:t>	  </a:t>
            </a:r>
            <a:r>
              <a:rPr lang="en-US" sz="3200" dirty="0" err="1" smtClean="0"/>
              <a:t>B</a:t>
            </a:r>
            <a:r>
              <a:rPr lang="en-US" sz="3200" baseline="-25000" dirty="0" err="1" smtClean="0"/>
              <a:t>x</a:t>
            </a:r>
            <a:endParaRPr lang="en-US" sz="3200" baseline="-25000" dirty="0" smtClean="0"/>
          </a:p>
          <a:p>
            <a:endParaRPr lang="en-US" sz="3200" dirty="0" smtClean="0"/>
          </a:p>
          <a:p>
            <a:r>
              <a:rPr lang="en-US" sz="3200" dirty="0" smtClean="0"/>
              <a:t>  I    </a:t>
            </a:r>
            <a:r>
              <a:rPr lang="en-US" sz="3200" dirty="0" err="1" smtClean="0"/>
              <a:t>B</a:t>
            </a:r>
            <a:r>
              <a:rPr lang="en-US" sz="3200" baseline="-25000" dirty="0" err="1" smtClean="0"/>
              <a:t>v</a:t>
            </a:r>
            <a:endParaRPr lang="en-US" sz="3200" baseline="-25000" dirty="0"/>
          </a:p>
        </p:txBody>
      </p:sp>
      <p:cxnSp>
        <p:nvCxnSpPr>
          <p:cNvPr id="9" name="Straight Connector 8"/>
          <p:cNvCxnSpPr>
            <a:stCxn id="5" idx="1"/>
            <a:endCxn id="5" idx="3"/>
          </p:cNvCxnSpPr>
          <p:nvPr/>
        </p:nvCxnSpPr>
        <p:spPr>
          <a:xfrm rot="10800000" flipH="1">
            <a:off x="7391400" y="5206019"/>
            <a:ext cx="119776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5" idx="0"/>
            <a:endCxn id="5" idx="2"/>
          </p:cNvCxnSpPr>
          <p:nvPr/>
        </p:nvCxnSpPr>
        <p:spPr>
          <a:xfrm rot="16200000" flipH="1">
            <a:off x="7205452" y="5206019"/>
            <a:ext cx="156966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movieh20_t531-796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0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3" name="Picture 2" descr="bb_dint_tau01_h10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11586"/>
            <a:ext cx="4572000" cy="3413922"/>
          </a:xfrm>
          <a:prstGeom prst="rect">
            <a:avLst/>
          </a:prstGeom>
          <a:ln w="38100" cmpd="sng">
            <a:solidFill>
              <a:schemeClr val="tx1"/>
            </a:solidFill>
          </a:ln>
          <a:effectLst>
            <a:outerShdw blurRad="107950" dist="127000" dir="2700000" algn="tl" rotWithShape="0">
              <a:srgbClr val="000000">
                <a:alpha val="58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905000" y="3669268"/>
            <a:ext cx="721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 </a:t>
            </a:r>
            <a:r>
              <a:rPr lang="en-US" dirty="0" err="1" smtClean="0"/>
              <a:t>kG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553200" y="2743200"/>
            <a:ext cx="721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 </a:t>
            </a:r>
            <a:r>
              <a:rPr lang="en-US" dirty="0" err="1" smtClean="0"/>
              <a:t>kG</a:t>
            </a:r>
            <a:endParaRPr lang="en-US" dirty="0"/>
          </a:p>
        </p:txBody>
      </p:sp>
      <p:pic>
        <p:nvPicPr>
          <p:cNvPr id="7" name="Picture 6" descr="bb_di_corr_h20_t790.tif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3429000"/>
            <a:ext cx="4571999" cy="3308683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101600" dist="127000" dir="2700000" algn="tl" rotWithShape="0">
              <a:srgbClr val="000000">
                <a:alpha val="69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3" name="Picture 2" descr="int_bytau1_t1415_h10.tiff"/>
          <p:cNvPicPr>
            <a:picLocks noChangeAspect="1"/>
          </p:cNvPicPr>
          <p:nvPr/>
        </p:nvPicPr>
        <p:blipFill>
          <a:blip r:embed="rId2"/>
          <a:srcRect t="3333"/>
          <a:stretch>
            <a:fillRect/>
          </a:stretch>
        </p:blipFill>
        <p:spPr>
          <a:xfrm>
            <a:off x="304800" y="152400"/>
            <a:ext cx="6723529" cy="6629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239000" y="1676400"/>
            <a:ext cx="1808959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Intensity &amp; </a:t>
            </a:r>
          </a:p>
          <a:p>
            <a:r>
              <a:rPr lang="en-US" sz="2000" dirty="0" err="1" smtClean="0"/>
              <a:t>B</a:t>
            </a:r>
            <a:r>
              <a:rPr lang="en-US" sz="2800" baseline="-25000" dirty="0" err="1" smtClean="0"/>
              <a:t>vertica</a:t>
            </a:r>
            <a:r>
              <a:rPr lang="en-US" sz="2000" baseline="-25000" dirty="0" err="1" smtClean="0"/>
              <a:t>l</a:t>
            </a:r>
            <a:endParaRPr lang="en-US" sz="2000" baseline="-25000" dirty="0" smtClean="0"/>
          </a:p>
          <a:p>
            <a:endParaRPr lang="en-US" sz="2000" dirty="0" smtClean="0"/>
          </a:p>
          <a:p>
            <a:r>
              <a:rPr lang="en-US" sz="2000" dirty="0" smtClean="0"/>
              <a:t>Contours:</a:t>
            </a:r>
          </a:p>
          <a:p>
            <a:r>
              <a:rPr lang="en-US" sz="2000" dirty="0" smtClean="0"/>
              <a:t>± 0.5,1.0,1.5 </a:t>
            </a:r>
            <a:r>
              <a:rPr lang="en-US" sz="2000" dirty="0" err="1" smtClean="0"/>
              <a:t>kG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10 </a:t>
            </a:r>
            <a:r>
              <a:rPr lang="en-US" sz="2000" dirty="0" err="1" smtClean="0"/>
              <a:t>kG</a:t>
            </a:r>
            <a:r>
              <a:rPr lang="en-US" sz="2000" dirty="0" smtClean="0"/>
              <a:t> case</a:t>
            </a:r>
          </a:p>
          <a:p>
            <a:endParaRPr lang="en-US" sz="2000" dirty="0" smtClean="0"/>
          </a:p>
          <a:p>
            <a:r>
              <a:rPr lang="en-US" sz="2000" dirty="0" smtClean="0"/>
              <a:t>Field is very</a:t>
            </a:r>
          </a:p>
          <a:p>
            <a:r>
              <a:rPr lang="en-US" sz="2000" dirty="0" smtClean="0"/>
              <a:t> </a:t>
            </a:r>
            <a:r>
              <a:rPr lang="en-US" sz="2000" dirty="0" err="1" smtClean="0"/>
              <a:t>intermitent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4" name="B_Uy_h10_t1425_rot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804793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29600" y="1600200"/>
            <a:ext cx="721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 </a:t>
            </a:r>
            <a:r>
              <a:rPr lang="en-US" dirty="0" err="1" smtClean="0"/>
              <a:t>kG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3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4" name="B_Uy_h10_t1425_roth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804793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05800" y="1600200"/>
            <a:ext cx="721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 </a:t>
            </a:r>
            <a:r>
              <a:rPr lang="en-US" dirty="0" err="1" smtClean="0"/>
              <a:t>kG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5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4" name="B_Uy_20h_t780_rot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804793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229600" y="1048306"/>
            <a:ext cx="7213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20 </a:t>
            </a:r>
            <a:r>
              <a:rPr lang="en-US" dirty="0" err="1" smtClean="0"/>
              <a:t>kG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1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4" name="B_Uy_h20_t790_roth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804793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29600" y="914400"/>
            <a:ext cx="721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 </a:t>
            </a:r>
            <a:r>
              <a:rPr lang="en-US" dirty="0" err="1" smtClean="0"/>
              <a:t>kG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133600" y="164068"/>
            <a:ext cx="721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 </a:t>
            </a:r>
            <a:r>
              <a:rPr lang="en-US" dirty="0" err="1" smtClean="0"/>
              <a:t>kG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17396" y="152400"/>
            <a:ext cx="721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 </a:t>
            </a:r>
            <a:r>
              <a:rPr lang="en-US" dirty="0" err="1" smtClean="0"/>
              <a:t>kG</a:t>
            </a:r>
            <a:endParaRPr lang="en-US" dirty="0"/>
          </a:p>
        </p:txBody>
      </p:sp>
      <p:pic>
        <p:nvPicPr>
          <p:cNvPr id="9" name="Picture 8" descr="by_by_hist_h10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096" y="609601"/>
            <a:ext cx="4117304" cy="2994402"/>
          </a:xfrm>
          <a:prstGeom prst="rect">
            <a:avLst/>
          </a:prstGeom>
          <a:ln w="38100" cmpd="sng">
            <a:solidFill>
              <a:schemeClr val="tx1"/>
            </a:solidFill>
          </a:ln>
          <a:effectLst>
            <a:outerShdw blurRad="101600" dist="127000" dir="27000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9" descr="by_bh_hist_h20.tif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609601"/>
            <a:ext cx="3979297" cy="3038737"/>
          </a:xfrm>
          <a:prstGeom prst="rect">
            <a:avLst/>
          </a:prstGeom>
          <a:ln w="38100" cmpd="sng">
            <a:solidFill>
              <a:schemeClr val="tx1"/>
            </a:solidFill>
          </a:ln>
          <a:effectLst>
            <a:outerShdw blurRad="101600" dist="127000" dir="27000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 descr="b_costheta_h10.tif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3744858"/>
            <a:ext cx="4038600" cy="3036942"/>
          </a:xfrm>
          <a:prstGeom prst="rect">
            <a:avLst/>
          </a:prstGeom>
          <a:ln w="38100" cmpd="sng">
            <a:solidFill>
              <a:schemeClr val="tx1"/>
            </a:solidFill>
          </a:ln>
          <a:effectLst>
            <a:outerShdw blurRad="101600" dist="127000" dir="27000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Picture 11" descr="b_costheta_h20.tif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800" y="3741554"/>
            <a:ext cx="3979297" cy="3040246"/>
          </a:xfrm>
          <a:prstGeom prst="rect">
            <a:avLst/>
          </a:prstGeom>
          <a:ln w="38100" cmpd="sng">
            <a:solidFill>
              <a:schemeClr val="tx1"/>
            </a:solidFill>
          </a:ln>
          <a:effectLst>
            <a:outerShdw blurRad="101600" dist="127000" dir="27000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362200"/>
          </a:xfrm>
        </p:spPr>
        <p:txBody>
          <a:bodyPr/>
          <a:lstStyle/>
          <a:p>
            <a:r>
              <a:rPr lang="en-US" dirty="0" smtClean="0"/>
              <a:t>Waves exist in the simulation, </a:t>
            </a:r>
            <a:r>
              <a:rPr lang="en-US" sz="3600" dirty="0" smtClean="0"/>
              <a:t>generated by turbulent motions.</a:t>
            </a:r>
            <a:br>
              <a:rPr lang="en-US" sz="3600" dirty="0" smtClean="0"/>
            </a:br>
            <a:r>
              <a:rPr lang="en-US" sz="3600" dirty="0" smtClean="0"/>
              <a:t>Sound waves are revealed by density fluctuations</a:t>
            </a:r>
            <a:r>
              <a:rPr lang="en-US" sz="4000" dirty="0" smtClean="0"/>
              <a:t>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3" name="Rho_movie.mpeg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90600" y="2667000"/>
            <a:ext cx="7359227" cy="3124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3927673" y="6171684"/>
            <a:ext cx="4422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Non-magnetic case.  Courtesy of </a:t>
            </a:r>
            <a:r>
              <a:rPr lang="en-US" dirty="0" err="1" smtClean="0"/>
              <a:t>Junwei</a:t>
            </a:r>
            <a:r>
              <a:rPr lang="en-US" dirty="0" smtClean="0"/>
              <a:t> Zhao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38237"/>
          </a:xfrm>
        </p:spPr>
        <p:txBody>
          <a:bodyPr/>
          <a:lstStyle/>
          <a:p>
            <a:r>
              <a:rPr lang="en-US" dirty="0" smtClean="0"/>
              <a:t>P-Mode ridges </a:t>
            </a:r>
            <a:r>
              <a:rPr lang="en-US" sz="3200" dirty="0" smtClean="0"/>
              <a:t>(20 </a:t>
            </a:r>
            <a:r>
              <a:rPr lang="en-US" sz="3200" dirty="0" err="1" smtClean="0"/>
              <a:t>kG</a:t>
            </a:r>
            <a:r>
              <a:rPr lang="en-US" sz="3200" dirty="0" smtClean="0"/>
              <a:t> case,4 hr sequence)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4" name="Picture 3" descr="pmode_20h_cont6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384568"/>
            <a:ext cx="6883400" cy="5276582"/>
          </a:xfrm>
          <a:prstGeom prst="rect">
            <a:avLst/>
          </a:prstGeom>
          <a:ln w="25400">
            <a:solidFill>
              <a:schemeClr val="tx1"/>
            </a:solidFill>
          </a:ln>
          <a:effectLst>
            <a:outerShdw blurRad="101600" dist="127000" dir="27000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752600" y="738237"/>
            <a:ext cx="24546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Magnetic contours</a:t>
            </a:r>
          </a:p>
          <a:p>
            <a:r>
              <a:rPr lang="en-US" dirty="0" smtClean="0"/>
              <a:t> on non-magnetic image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486400" y="738237"/>
            <a:ext cx="23903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Non-magnetic contours</a:t>
            </a:r>
          </a:p>
          <a:p>
            <a:r>
              <a:rPr lang="en-US" dirty="0" smtClean="0"/>
              <a:t>on magnetic image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893521" y="6553200"/>
            <a:ext cx="23266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courtesy Dali </a:t>
            </a:r>
            <a:r>
              <a:rPr lang="en-US" sz="1600" dirty="0" err="1" smtClean="0"/>
              <a:t>Georgobiani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38237"/>
          </a:xfrm>
        </p:spPr>
        <p:txBody>
          <a:bodyPr/>
          <a:lstStyle/>
          <a:p>
            <a:r>
              <a:rPr lang="en-US" dirty="0" smtClean="0"/>
              <a:t>P-Mode ridges </a:t>
            </a:r>
            <a:r>
              <a:rPr lang="en-US" sz="3200" dirty="0" smtClean="0"/>
              <a:t>(40 </a:t>
            </a:r>
            <a:r>
              <a:rPr lang="en-US" sz="3200" dirty="0" err="1" smtClean="0"/>
              <a:t>kG</a:t>
            </a:r>
            <a:r>
              <a:rPr lang="en-US" sz="3200" dirty="0" smtClean="0"/>
              <a:t> case,4 hr sequence)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752600" y="738237"/>
            <a:ext cx="24546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Magnetic contours</a:t>
            </a:r>
          </a:p>
          <a:p>
            <a:r>
              <a:rPr lang="en-US" dirty="0" smtClean="0"/>
              <a:t> on non-magnetic image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486400" y="738237"/>
            <a:ext cx="23903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Non-magnetic contours</a:t>
            </a:r>
          </a:p>
          <a:p>
            <a:r>
              <a:rPr lang="en-US" dirty="0" smtClean="0"/>
              <a:t>on magnetic image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893521" y="6553200"/>
            <a:ext cx="23266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courtesy Dali </a:t>
            </a:r>
            <a:r>
              <a:rPr lang="en-US" sz="1600" dirty="0" err="1" smtClean="0"/>
              <a:t>Georgobiani</a:t>
            </a:r>
            <a:endParaRPr lang="en-US" sz="1600" dirty="0"/>
          </a:p>
        </p:txBody>
      </p:sp>
      <p:pic>
        <p:nvPicPr>
          <p:cNvPr id="9" name="Picture 8" descr="pmodes_40h_cont6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705" y="1445627"/>
            <a:ext cx="6583093" cy="51075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101600" dist="127000" dir="27000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Status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21275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Currently have</a:t>
            </a:r>
            <a:r>
              <a:rPr lang="en-US" sz="2800" dirty="0" smtClean="0"/>
              <a:t> 40 (10kG), 22 (20kG), 17 (40kG) hours</a:t>
            </a:r>
            <a:r>
              <a:rPr lang="en-US" sz="2800" dirty="0" smtClean="0"/>
              <a:t>, saved every</a:t>
            </a:r>
            <a:r>
              <a:rPr lang="en-US" sz="2800" dirty="0" smtClean="0"/>
              <a:t> 30 sec (except initially)</a:t>
            </a:r>
          </a:p>
          <a:p>
            <a:r>
              <a:rPr lang="en-US" sz="2800" dirty="0" smtClean="0"/>
              <a:t>Generates 0.5 solar </a:t>
            </a:r>
            <a:r>
              <a:rPr lang="en-US" sz="2800" dirty="0" smtClean="0"/>
              <a:t>hour </a:t>
            </a:r>
            <a:r>
              <a:rPr lang="en-US" sz="2800" dirty="0" smtClean="0"/>
              <a:t>/ week </a:t>
            </a:r>
          </a:p>
          <a:p>
            <a:r>
              <a:rPr lang="en-US" sz="2800" dirty="0" smtClean="0"/>
              <a:t>Will produce slices of: emergent intensity, three velocity components, &amp; temperature at several heights in the photosphere</a:t>
            </a:r>
          </a:p>
          <a:p>
            <a:r>
              <a:rPr lang="en-US" sz="2800" dirty="0" smtClean="0"/>
              <a:t>Will produce 4 hour averages with 2 hour cadence of full chunks: temperature, density, 3 velocity components, 3 magnetic field components. pressure</a:t>
            </a:r>
          </a:p>
          <a:p>
            <a:r>
              <a:rPr lang="en-US" sz="2800" dirty="0" smtClean="0"/>
              <a:t>After accumulate 12 solar hours will put on </a:t>
            </a:r>
            <a:r>
              <a:rPr lang="en-US" sz="2800" dirty="0" err="1" smtClean="0"/>
              <a:t>steinr.pa.msu.edu/~bob/mhdaverages</a:t>
            </a:r>
            <a:endParaRPr lang="en-US" sz="28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21275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Currently rising magnetic flux is given the same entropy as the non-magnetic plasma, so it is buoyant.  What entropy does the rising magnetic flux have in the Sun?  Need to compare simulations with observations for clues.</a:t>
            </a:r>
          </a:p>
          <a:p>
            <a:r>
              <a:rPr lang="en-US" sz="2800" dirty="0" smtClean="0"/>
              <a:t>What will the long term magnetic field configuration look like?  Will it form a magnetic network?  Need to run for several turnover times (2 days).</a:t>
            </a:r>
          </a:p>
          <a:p>
            <a:r>
              <a:rPr lang="en-US" sz="2800" dirty="0" smtClean="0"/>
              <a:t>What is the typical strength of the magnetic field at 20 Mm depth?  Again, need to compare long runs with observations for clues.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F7BAC-1437-AF40-8FCE-92D5FD3462E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809</TotalTime>
  <Words>726</Words>
  <Application>Microsoft Macintosh PowerPoint</Application>
  <PresentationFormat>On-screen Show (4:3)</PresentationFormat>
  <Paragraphs>134</Paragraphs>
  <Slides>22</Slides>
  <Notes>3</Notes>
  <HiddenSlides>0</HiddenSlides>
  <MMClips>7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Emerging Flux Simulations</vt:lpstr>
      <vt:lpstr>Numerical Method</vt:lpstr>
      <vt:lpstr>Numerical Method</vt:lpstr>
      <vt:lpstr>Simulation set up</vt:lpstr>
      <vt:lpstr>Computational Domain</vt:lpstr>
      <vt:lpstr>Mean Atmosphere</vt:lpstr>
      <vt:lpstr>Surface shear layer f-plane rotation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Waves exist in the simulation, generated by turbulent motions. Sound waves are revealed by density fluctuations.</vt:lpstr>
      <vt:lpstr>P-Mode ridges (20 kG case,4 hr sequence)</vt:lpstr>
      <vt:lpstr>P-Mode ridges (40 kG case,4 hr sequence)</vt:lpstr>
      <vt:lpstr>Status</vt:lpstr>
      <vt:lpstr>Questions:</vt:lpstr>
    </vt:vector>
  </TitlesOfParts>
  <Company>Michigan State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Solar Magneto-Convection Simulations</dc:title>
  <dc:creator>Bob Stein</dc:creator>
  <cp:lastModifiedBy>Bob Stein</cp:lastModifiedBy>
  <cp:revision>25</cp:revision>
  <dcterms:created xsi:type="dcterms:W3CDTF">2009-09-10T21:53:52Z</dcterms:created>
  <dcterms:modified xsi:type="dcterms:W3CDTF">2009-09-10T23:39:46Z</dcterms:modified>
</cp:coreProperties>
</file>