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tiff" ContentType="image/tiff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Default Extension="pdf" ContentType="application/pdf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349" r:id="rId3"/>
    <p:sldId id="332" r:id="rId4"/>
    <p:sldId id="282" r:id="rId5"/>
    <p:sldId id="328" r:id="rId6"/>
    <p:sldId id="357" r:id="rId7"/>
    <p:sldId id="327" r:id="rId8"/>
    <p:sldId id="307" r:id="rId9"/>
    <p:sldId id="350" r:id="rId10"/>
    <p:sldId id="352" r:id="rId11"/>
    <p:sldId id="353" r:id="rId12"/>
    <p:sldId id="354" r:id="rId13"/>
    <p:sldId id="356" r:id="rId14"/>
    <p:sldId id="355" r:id="rId15"/>
    <p:sldId id="340" r:id="rId16"/>
    <p:sldId id="316" r:id="rId17"/>
    <p:sldId id="317" r:id="rId18"/>
    <p:sldId id="305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6021" autoAdjust="0"/>
    <p:restoredTop sz="94660"/>
  </p:normalViewPr>
  <p:slideViewPr>
    <p:cSldViewPr snapToObjects="1">
      <p:cViewPr varScale="1">
        <p:scale>
          <a:sx n="81" d="100"/>
          <a:sy n="81" d="100"/>
        </p:scale>
        <p:origin x="-8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14" Type="http://schemas.openxmlformats.org/officeDocument/2006/relationships/slide" Target="slides/slide13.xml"/><Relationship Id="rId23" Type="http://schemas.openxmlformats.org/officeDocument/2006/relationships/presProps" Target="presProps.xml"/><Relationship Id="rId4" Type="http://schemas.openxmlformats.org/officeDocument/2006/relationships/slide" Target="slides/slide3.xml"/><Relationship Id="rId26" Type="http://schemas.openxmlformats.org/officeDocument/2006/relationships/tableStyles" Target="tableStyles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1" Type="http://schemas.openxmlformats.org/officeDocument/2006/relationships/handoutMaster" Target="handoutMasters/handout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4B3D2-1E93-DB49-B805-F0913A7609D0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F28807-4D49-8B42-9326-CD278052A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7CDA4-5FD7-6848-B97D-8807414D0518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0D2128-1A22-CD45-A96C-55E61BAF76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D2128-1A22-CD45-A96C-55E61BAF768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EFB9E-38F3-6C46-8377-CCCAF921C054}" type="datetime1">
              <a:rPr lang="en-US" smtClean="0"/>
              <a:pPr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57E4A-01EF-4849-BFF8-78931E29356E}" type="datetime1">
              <a:rPr lang="en-US" smtClean="0"/>
              <a:pPr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092A-2D5F-3046-B0A4-60C041DE6F24}" type="datetime1">
              <a:rPr lang="en-US" smtClean="0"/>
              <a:pPr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12A83-323A-2043-B3BB-4F7932AECFCB}" type="datetime1">
              <a:rPr lang="en-US" smtClean="0"/>
              <a:pPr/>
              <a:t>10/12/10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75E5-F21D-6A4E-A9AD-1C715084E8EA}" type="datetime1">
              <a:rPr lang="en-US" smtClean="0"/>
              <a:pPr/>
              <a:t>10/12/10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31012-523B-0B43-AA4A-1D22B516AA4E}" type="datetime1">
              <a:rPr lang="en-US" smtClean="0"/>
              <a:pPr/>
              <a:t>10/12/10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5B117-020E-B243-9A87-82F5AF2524A1}" type="datetime1">
              <a:rPr lang="en-US" smtClean="0"/>
              <a:pPr/>
              <a:t>10/12/10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AEE93-32E2-A04C-92D6-F35410238E1D}" type="datetime1">
              <a:rPr lang="en-US" smtClean="0"/>
              <a:pPr/>
              <a:t>10/12/10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A3CA-6806-1446-876D-58DB565A2CE7}" type="datetime1">
              <a:rPr lang="en-US" smtClean="0"/>
              <a:pPr/>
              <a:t>10/12/10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1B1A4-D5A7-634C-9FE2-A31A941460F9}" type="datetime1">
              <a:rPr lang="en-US" smtClean="0"/>
              <a:pPr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2128-476B-E44C-812C-0F2598FB8733}" type="datetime1">
              <a:rPr lang="en-US" smtClean="0"/>
              <a:pPr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AB2B9-E8DF-354A-9424-22BD51180378}" type="datetime1">
              <a:rPr lang="en-US" smtClean="0"/>
              <a:pPr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2.png"/><Relationship Id="rId1" Type="http://schemas.openxmlformats.org/officeDocument/2006/relationships/video" Target="file://localhost/Users/Research/Papers/movies/B_Vxy_fluxemerge_h5_t4-30.mov" TargetMode="Externa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1" Type="http://schemas.openxmlformats.org/officeDocument/2006/relationships/video" Target="file://localhost/Users/Research/Papers/movies/Bvhh20_48-t15-33h-b.mov" TargetMode="Externa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1" Type="http://schemas.openxmlformats.org/officeDocument/2006/relationships/video" Target="file://localhost/Users/Research/Papers/movies/AR_By_t33-55.mov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1" Type="http://schemas.openxmlformats.org/officeDocument/2006/relationships/video" Target="file://localhost/Users/Research/Papers/movies/AR_int_t33-35.mov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8.png"/><Relationship Id="rId1" Type="http://schemas.openxmlformats.org/officeDocument/2006/relationships/video" Target="file://localhost/Users/Research/Papers/movies/spot1.mov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9.png"/><Relationship Id="rId1" Type="http://schemas.openxmlformats.org/officeDocument/2006/relationships/video" Target="file://localhost/Users/Research/Papers/movies/spot_rot3.mov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10.png"/><Relationship Id="rId1" Type="http://schemas.openxmlformats.org/officeDocument/2006/relationships/video" Target="file://localhost/Users/Research/Papers/movies/spot2.mov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11.png"/><Relationship Id="rId1" Type="http://schemas.openxmlformats.org/officeDocument/2006/relationships/video" Target="file://localhost/Users/Research/Papers/movies/spot3.mov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3" Type="http://schemas.openxmlformats.org/officeDocument/2006/relationships/image" Target="../media/image14.tif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pdf"/><Relationship Id="rId5" Type="http://schemas.openxmlformats.org/officeDocument/2006/relationships/image" Target="../media/image18.png"/><Relationship Id="rId7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df"/><Relationship Id="rId3" Type="http://schemas.openxmlformats.org/officeDocument/2006/relationships/image" Target="../media/image16.png"/><Relationship Id="rId6" Type="http://schemas.openxmlformats.org/officeDocument/2006/relationships/image" Target="../media/image19.pdf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23.pd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df"/><Relationship Id="rId3" Type="http://schemas.openxmlformats.org/officeDocument/2006/relationships/image" Target="../media/image22.png"/><Relationship Id="rId5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7.pd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df"/><Relationship Id="rId3" Type="http://schemas.openxmlformats.org/officeDocument/2006/relationships/image" Target="../media/image26.png"/><Relationship Id="rId5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r>
              <a:rPr lang="en-US" dirty="0" smtClean="0"/>
              <a:t>Emerging Flux Simulations</a:t>
            </a:r>
            <a:br>
              <a:rPr lang="en-US" dirty="0" smtClean="0"/>
            </a:br>
            <a:r>
              <a:rPr lang="en-US" smtClean="0"/>
              <a:t>&amp; </a:t>
            </a:r>
            <a:r>
              <a:rPr lang="en-US" smtClean="0"/>
              <a:t>proto </a:t>
            </a:r>
            <a:r>
              <a:rPr lang="en-US" dirty="0" smtClean="0"/>
              <a:t>Active Regions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14600"/>
            <a:ext cx="6400800" cy="35052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Bob </a:t>
            </a:r>
            <a:r>
              <a:rPr lang="en-US" dirty="0" smtClean="0">
                <a:solidFill>
                  <a:schemeClr val="tx1"/>
                </a:solidFill>
              </a:rPr>
              <a:t>Stein – Michigan State U.</a:t>
            </a:r>
          </a:p>
          <a:p>
            <a:pPr marL="514350" indent="-514350">
              <a:buAutoNum type="alphaUcPeriod"/>
            </a:pPr>
            <a:r>
              <a:rPr lang="en-US" dirty="0" err="1" smtClean="0">
                <a:solidFill>
                  <a:schemeClr val="tx1"/>
                </a:solidFill>
              </a:rPr>
              <a:t>Lagerfjärd</a:t>
            </a:r>
            <a:r>
              <a:rPr lang="en-US" dirty="0" smtClean="0">
                <a:solidFill>
                  <a:schemeClr val="tx1"/>
                </a:solidFill>
              </a:rPr>
              <a:t> – Copenhagen U.</a:t>
            </a:r>
          </a:p>
          <a:p>
            <a:pPr marL="514350" indent="-514350"/>
            <a:r>
              <a:rPr lang="en-US" dirty="0" smtClean="0">
                <a:solidFill>
                  <a:schemeClr val="tx1"/>
                </a:solidFill>
              </a:rPr>
              <a:t>Å. </a:t>
            </a:r>
            <a:r>
              <a:rPr lang="en-US" dirty="0" err="1" smtClean="0">
                <a:solidFill>
                  <a:schemeClr val="tx1"/>
                </a:solidFill>
              </a:rPr>
              <a:t>Nordlund</a:t>
            </a:r>
            <a:r>
              <a:rPr lang="en-US" dirty="0" smtClean="0">
                <a:solidFill>
                  <a:schemeClr val="tx1"/>
                </a:solidFill>
              </a:rPr>
              <a:t> – </a:t>
            </a:r>
            <a:r>
              <a:rPr lang="en-US" dirty="0" err="1" smtClean="0">
                <a:solidFill>
                  <a:schemeClr val="tx1"/>
                </a:solidFill>
              </a:rPr>
              <a:t>Niels</a:t>
            </a:r>
            <a:r>
              <a:rPr lang="en-US" dirty="0" smtClean="0">
                <a:solidFill>
                  <a:schemeClr val="tx1"/>
                </a:solidFill>
              </a:rPr>
              <a:t> Bohr Inst.</a:t>
            </a:r>
          </a:p>
          <a:p>
            <a:pPr marL="514350" indent="-514350"/>
            <a:r>
              <a:rPr lang="en-US" dirty="0" smtClean="0">
                <a:solidFill>
                  <a:schemeClr val="tx1"/>
                </a:solidFill>
              </a:rPr>
              <a:t>D. </a:t>
            </a:r>
            <a:r>
              <a:rPr lang="en-US" dirty="0" err="1" smtClean="0">
                <a:solidFill>
                  <a:schemeClr val="tx1"/>
                </a:solidFill>
              </a:rPr>
              <a:t>Georgobiani</a:t>
            </a:r>
            <a:r>
              <a:rPr lang="en-US" dirty="0" smtClean="0">
                <a:solidFill>
                  <a:schemeClr val="tx1"/>
                </a:solidFill>
              </a:rPr>
              <a:t> – Michigan State U.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 smtClean="0"/>
              <a:t>Advect</a:t>
            </a:r>
            <a:r>
              <a:rPr lang="en-US" sz="2800" dirty="0" smtClean="0"/>
              <a:t> minimally structured magnetic field -- horizontal, uniform, untwisted – by inflows at bottom</a:t>
            </a:r>
          </a:p>
          <a:p>
            <a:r>
              <a:rPr lang="en-US" sz="2800" dirty="0" smtClean="0"/>
              <a:t>Complement simulations of coherent, twisted flux tube emergences </a:t>
            </a:r>
          </a:p>
          <a:p>
            <a:r>
              <a:rPr lang="en-US" sz="2800" dirty="0" smtClean="0"/>
              <a:t>Objectives:</a:t>
            </a:r>
          </a:p>
          <a:p>
            <a:pPr lvl="1">
              <a:buFont typeface="Courier New"/>
              <a:buChar char="o"/>
            </a:pPr>
            <a:r>
              <a:rPr lang="en-US" sz="2400" dirty="0" smtClean="0"/>
              <a:t>Investigate formation and structure of sunspots without</a:t>
            </a:r>
            <a:br>
              <a:rPr lang="en-US" sz="2400" dirty="0" smtClean="0"/>
            </a:br>
            <a:r>
              <a:rPr lang="en-US" sz="2400" dirty="0" smtClean="0"/>
              <a:t>ad hoc boundary conditions</a:t>
            </a:r>
          </a:p>
          <a:p>
            <a:pPr lvl="1">
              <a:buFont typeface="Courier New"/>
              <a:buChar char="o"/>
            </a:pPr>
            <a:r>
              <a:rPr lang="en-US" sz="2400" dirty="0" smtClean="0"/>
              <a:t>Provide synthetic data for validating local </a:t>
            </a:r>
            <a:r>
              <a:rPr lang="en-US" sz="2400" dirty="0" err="1" smtClean="0"/>
              <a:t>helioseismology</a:t>
            </a:r>
            <a:r>
              <a:rPr lang="en-US" sz="2400" dirty="0" smtClean="0"/>
              <a:t> and vector magnetograph inversion procedures</a:t>
            </a:r>
          </a:p>
          <a:p>
            <a:pPr lvl="1">
              <a:buFont typeface="Courier New"/>
              <a:buChar char="o"/>
            </a:pPr>
            <a:r>
              <a:rPr lang="en-US" sz="2400" dirty="0" smtClean="0"/>
              <a:t>Investigate nature of </a:t>
            </a:r>
            <a:r>
              <a:rPr lang="en-US" sz="2400" dirty="0" err="1" smtClean="0"/>
              <a:t>supergranulation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Emerging Magnetic Flux</a:t>
            </a:r>
            <a:br>
              <a:rPr lang="en-US" sz="5400" dirty="0" smtClean="0"/>
            </a:br>
            <a:r>
              <a:rPr lang="en-US" sz="5400" dirty="0" smtClean="0">
                <a:latin typeface="+mn-lt"/>
                <a:cs typeface="Times"/>
              </a:rPr>
              <a:t>Ι</a:t>
            </a:r>
            <a:r>
              <a:rPr lang="en-US" dirty="0" smtClean="0">
                <a:latin typeface="Times"/>
                <a:cs typeface="Times"/>
              </a:rPr>
              <a:t>B</a:t>
            </a:r>
            <a:r>
              <a:rPr lang="en-US" sz="5400" dirty="0" smtClean="0">
                <a:latin typeface="+mn-lt"/>
                <a:cs typeface="Times"/>
              </a:rPr>
              <a:t>Ι</a:t>
            </a:r>
            <a:r>
              <a:rPr lang="en-US" dirty="0" smtClean="0">
                <a:latin typeface="Times"/>
                <a:cs typeface="Times"/>
              </a:rPr>
              <a:t> &amp; Velocity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B_Vxy_fluxemerge_h5_t4-30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2187895"/>
            <a:ext cx="9144000" cy="453358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4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52401"/>
            <a:ext cx="889974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Flux Emergence</a:t>
            </a:r>
            <a:endParaRPr lang="en-US" sz="4000" dirty="0" smtClean="0"/>
          </a:p>
          <a:p>
            <a:pPr algn="ctr"/>
            <a:r>
              <a:rPr lang="en-US" sz="2400" dirty="0" smtClean="0">
                <a:latin typeface="Times New Roman"/>
                <a:cs typeface="Times New Roman"/>
              </a:rPr>
              <a:t>20 </a:t>
            </a:r>
            <a:r>
              <a:rPr lang="en-US" sz="2400" dirty="0" err="1" smtClean="0">
                <a:latin typeface="Times New Roman"/>
                <a:cs typeface="Times New Roman"/>
              </a:rPr>
              <a:t>kG</a:t>
            </a:r>
            <a:r>
              <a:rPr lang="en-US" sz="2400" dirty="0" smtClean="0">
                <a:latin typeface="Times New Roman"/>
                <a:cs typeface="Times New Roman"/>
              </a:rPr>
              <a:t> @ 20 Mm depth @ 30</a:t>
            </a:r>
            <a:r>
              <a:rPr lang="en-US" sz="2400" baseline="30000" dirty="0" smtClean="0">
                <a:latin typeface="Times New Roman"/>
                <a:cs typeface="Times New Roman"/>
              </a:rPr>
              <a:t>o</a:t>
            </a:r>
            <a:r>
              <a:rPr lang="en-US" sz="2400" dirty="0" smtClean="0">
                <a:latin typeface="Times New Roman"/>
                <a:cs typeface="Times New Roman"/>
              </a:rPr>
              <a:t> to x-axis, 15 – 32 hr</a:t>
            </a:r>
            <a:r>
              <a:rPr lang="en-US" dirty="0" smtClean="0"/>
              <a:t>s</a:t>
            </a:r>
          </a:p>
          <a:p>
            <a:pPr algn="ctr"/>
            <a:r>
              <a:rPr lang="en-US" dirty="0" smtClean="0"/>
              <a:t>Average fluid rise time = 32 hrs (interval between frames =1 min) </a:t>
            </a:r>
          </a:p>
          <a:p>
            <a:pPr algn="ctr"/>
            <a:r>
              <a:rPr lang="en-US" dirty="0" smtClean="0"/>
              <a:t>96 km horizontal resolution -&gt; 48 km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Bvhh20_48-t15-33h-b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2141220"/>
            <a:ext cx="9144000" cy="471678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2514600" y="16764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B</a:t>
            </a:r>
            <a:r>
              <a:rPr lang="en-US" sz="2400" baseline="-25000" dirty="0" err="1" smtClean="0"/>
              <a:t>v</a:t>
            </a:r>
            <a:endParaRPr lang="en-US" sz="2400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6705600" y="16764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B</a:t>
            </a:r>
            <a:r>
              <a:rPr lang="en-US" sz="2400" baseline="-25000" dirty="0" err="1" smtClean="0"/>
              <a:t>h</a:t>
            </a:r>
            <a:endParaRPr lang="en-US" sz="2400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3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347857" y="304800"/>
            <a:ext cx="1796143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Vertical</a:t>
            </a:r>
          </a:p>
          <a:p>
            <a:r>
              <a:rPr lang="en-US" sz="3200" dirty="0" smtClean="0"/>
              <a:t>Magnetic</a:t>
            </a:r>
          </a:p>
          <a:p>
            <a:r>
              <a:rPr lang="en-US" sz="3200" dirty="0" smtClean="0"/>
              <a:t>Field</a:t>
            </a:r>
          </a:p>
          <a:p>
            <a:endParaRPr lang="en-US" sz="3200" dirty="0" smtClean="0"/>
          </a:p>
          <a:p>
            <a:r>
              <a:rPr lang="en-US" sz="2000" dirty="0" smtClean="0"/>
              <a:t>Pore/Spot Development</a:t>
            </a:r>
          </a:p>
          <a:p>
            <a:r>
              <a:rPr lang="en-US" sz="2400" dirty="0" smtClean="0">
                <a:latin typeface="Times New Roman"/>
                <a:cs typeface="Times New Roman"/>
              </a:rPr>
              <a:t>(20 </a:t>
            </a:r>
            <a:r>
              <a:rPr lang="en-US" sz="2400" dirty="0" err="1" smtClean="0">
                <a:latin typeface="Times New Roman"/>
                <a:cs typeface="Times New Roman"/>
              </a:rPr>
              <a:t>kG</a:t>
            </a:r>
            <a:r>
              <a:rPr lang="en-US" sz="2400" dirty="0" smtClean="0">
                <a:latin typeface="Times New Roman"/>
                <a:cs typeface="Times New Roman"/>
              </a:rPr>
              <a:t> case)</a:t>
            </a:r>
          </a:p>
          <a:p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 smtClean="0">
                <a:latin typeface="Times New Roman"/>
                <a:cs typeface="Times New Roman"/>
              </a:rPr>
              <a:t>32.1-35.1 hr</a:t>
            </a:r>
            <a:r>
              <a:rPr lang="en-US" sz="2400" dirty="0" smtClean="0"/>
              <a:t>s</a:t>
            </a:r>
            <a:endParaRPr lang="en-US" dirty="0" smtClean="0"/>
          </a:p>
          <a:p>
            <a:r>
              <a:rPr lang="en-US" dirty="0" smtClean="0"/>
              <a:t>(interval between</a:t>
            </a:r>
          </a:p>
          <a:p>
            <a:r>
              <a:rPr lang="en-US" dirty="0" smtClean="0"/>
              <a:t>frames =1 min)</a:t>
            </a:r>
          </a:p>
          <a:p>
            <a:endParaRPr lang="en-US" dirty="0" smtClean="0"/>
          </a:p>
          <a:p>
            <a:r>
              <a:rPr lang="en-US" dirty="0" smtClean="0"/>
              <a:t>Horizontal resolution</a:t>
            </a:r>
          </a:p>
          <a:p>
            <a:r>
              <a:rPr lang="en-US" dirty="0" smtClean="0"/>
              <a:t>24 km.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AR_By_t33-55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286625" cy="68580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739088"/>
          </a:xfrm>
        </p:spPr>
        <p:txBody>
          <a:bodyPr/>
          <a:lstStyle/>
          <a:p>
            <a:r>
              <a:rPr lang="en-US" dirty="0" smtClean="0"/>
              <a:t>Global magnetic structure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3" name="Picture 2" descr="B_global_t1266-1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739088"/>
            <a:ext cx="8077200" cy="5890312"/>
          </a:xfrm>
          <a:prstGeom prst="rect">
            <a:avLst/>
          </a:prstGeom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347857" y="304800"/>
            <a:ext cx="1813568" cy="6401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Emergent</a:t>
            </a:r>
          </a:p>
          <a:p>
            <a:r>
              <a:rPr lang="en-US" sz="3200" dirty="0" smtClean="0"/>
              <a:t>Intensity,</a:t>
            </a:r>
          </a:p>
          <a:p>
            <a:r>
              <a:rPr lang="en-US" sz="3200" dirty="0" smtClean="0"/>
              <a:t>I/&lt;I&gt;</a:t>
            </a:r>
          </a:p>
          <a:p>
            <a:endParaRPr lang="en-US" sz="3200" dirty="0" smtClean="0"/>
          </a:p>
          <a:p>
            <a:r>
              <a:rPr lang="en-US" sz="2400" dirty="0" smtClean="0"/>
              <a:t>Flux </a:t>
            </a:r>
          </a:p>
          <a:p>
            <a:r>
              <a:rPr lang="en-US" sz="2400" dirty="0" smtClean="0"/>
              <a:t>Emergence</a:t>
            </a:r>
          </a:p>
          <a:p>
            <a:r>
              <a:rPr lang="en-US" sz="2400" dirty="0" smtClean="0">
                <a:latin typeface="Times New Roman"/>
                <a:cs typeface="Times New Roman"/>
              </a:rPr>
              <a:t>(20 </a:t>
            </a:r>
            <a:r>
              <a:rPr lang="en-US" sz="2400" dirty="0" err="1" smtClean="0">
                <a:latin typeface="Times New Roman"/>
                <a:cs typeface="Times New Roman"/>
              </a:rPr>
              <a:t>kG</a:t>
            </a:r>
            <a:r>
              <a:rPr lang="en-US" sz="2400" dirty="0" smtClean="0">
                <a:latin typeface="Times New Roman"/>
                <a:cs typeface="Times New Roman"/>
              </a:rPr>
              <a:t> case)</a:t>
            </a:r>
          </a:p>
          <a:p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 smtClean="0">
                <a:latin typeface="Times New Roman"/>
                <a:cs typeface="Times New Roman"/>
              </a:rPr>
              <a:t>33.3-35.1 hr</a:t>
            </a:r>
            <a:r>
              <a:rPr lang="en-US" sz="2400" dirty="0" smtClean="0"/>
              <a:t>s</a:t>
            </a:r>
            <a:endParaRPr lang="en-US" dirty="0" smtClean="0"/>
          </a:p>
          <a:p>
            <a:r>
              <a:rPr lang="en-US" dirty="0" smtClean="0"/>
              <a:t>(interval between</a:t>
            </a:r>
          </a:p>
          <a:p>
            <a:r>
              <a:rPr lang="en-US" dirty="0" smtClean="0"/>
              <a:t>frames =1 min)</a:t>
            </a:r>
          </a:p>
          <a:p>
            <a:endParaRPr lang="en-US" dirty="0" smtClean="0"/>
          </a:p>
          <a:p>
            <a:r>
              <a:rPr lang="en-US" dirty="0" smtClean="0"/>
              <a:t>Horizontal resolution</a:t>
            </a:r>
          </a:p>
          <a:p>
            <a:r>
              <a:rPr lang="en-US" dirty="0" smtClean="0"/>
              <a:t>24 km.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AR_int_t33-35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286625" cy="68580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762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Vertical Velocity (</a:t>
            </a:r>
            <a:r>
              <a:rPr lang="en-US" sz="2000" dirty="0" smtClean="0">
                <a:latin typeface="Times New Roman"/>
                <a:cs typeface="Times New Roman"/>
              </a:rPr>
              <a:t>blue/green up, red/yellow down</a:t>
            </a:r>
            <a:r>
              <a:rPr lang="en-US" sz="2400" dirty="0" smtClean="0"/>
              <a:t>) &amp; Magnetic Field lines</a:t>
            </a:r>
          </a:p>
          <a:p>
            <a:pPr algn="ctr"/>
            <a:r>
              <a:rPr lang="en-US" sz="2000" dirty="0" smtClean="0"/>
              <a:t>(slice at 5 Mm) </a:t>
            </a:r>
            <a:endParaRPr lang="en-US" sz="2000" dirty="0"/>
          </a:p>
        </p:txBody>
      </p:sp>
      <p:pic>
        <p:nvPicPr>
          <p:cNvPr id="7" name="Picture 6" descr="Uy_Bxy_h20_t1225_z5-aa.tiff"/>
          <p:cNvPicPr>
            <a:picLocks noChangeAspect="1"/>
          </p:cNvPicPr>
          <p:nvPr/>
        </p:nvPicPr>
        <p:blipFill>
          <a:blip r:embed="rId2"/>
          <a:srcRect t="2830"/>
          <a:stretch>
            <a:fillRect/>
          </a:stretch>
        </p:blipFill>
        <p:spPr>
          <a:xfrm>
            <a:off x="0" y="2012315"/>
            <a:ext cx="9144000" cy="4709160"/>
          </a:xfrm>
          <a:prstGeom prst="rect">
            <a:avLst/>
          </a:prstGeom>
          <a:effectLst>
            <a:outerShdw blurRad="50800" dist="1143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412064" y="1138029"/>
            <a:ext cx="2083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vertical B -&gt; </a:t>
            </a:r>
          </a:p>
          <a:p>
            <a:r>
              <a:rPr lang="en-US" dirty="0" smtClean="0"/>
              <a:t>velocity suppression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953000" y="1124634"/>
            <a:ext cx="2218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weak &amp; horizontal B</a:t>
            </a:r>
          </a:p>
          <a:p>
            <a:r>
              <a:rPr lang="en-US" dirty="0" smtClean="0"/>
              <a:t>-&gt; normal granulation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8" idx="2"/>
          </p:cNvCxnSpPr>
          <p:nvPr/>
        </p:nvCxnSpPr>
        <p:spPr>
          <a:xfrm rot="5400000">
            <a:off x="2923946" y="2137014"/>
            <a:ext cx="882640" cy="1773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4740280" y="1997874"/>
            <a:ext cx="73024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H="1">
            <a:off x="6497362" y="1826803"/>
            <a:ext cx="730240" cy="6185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43436" y="1138823"/>
            <a:ext cx="2218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weak &amp; horizontal B</a:t>
            </a:r>
          </a:p>
          <a:p>
            <a:r>
              <a:rPr lang="en-US" dirty="0" smtClean="0"/>
              <a:t>-&gt; normal granulation</a:t>
            </a: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 rot="16200000" flipH="1">
            <a:off x="1577983" y="1882780"/>
            <a:ext cx="882637" cy="68579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086600" y="274638"/>
            <a:ext cx="2057400" cy="3154362"/>
          </a:xfrm>
        </p:spPr>
        <p:txBody>
          <a:bodyPr/>
          <a:lstStyle/>
          <a:p>
            <a:r>
              <a:rPr lang="en-US" sz="3600" dirty="0" smtClean="0"/>
              <a:t>Proto-Spot 1 Evolution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4" name="spot1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28662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86625" y="3657600"/>
            <a:ext cx="17748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Flux increase has</a:t>
            </a:r>
          </a:p>
          <a:p>
            <a:r>
              <a:rPr lang="en-US" dirty="0" smtClean="0"/>
              <a:t>stopped, </a:t>
            </a:r>
          </a:p>
          <a:p>
            <a:r>
              <a:rPr lang="en-US" dirty="0" smtClean="0"/>
              <a:t>~1x10</a:t>
            </a:r>
            <a:r>
              <a:rPr lang="en-US" baseline="30000" dirty="0" smtClean="0"/>
              <a:t>19</a:t>
            </a:r>
            <a:r>
              <a:rPr lang="en-US" dirty="0" smtClean="0"/>
              <a:t> </a:t>
            </a:r>
            <a:r>
              <a:rPr lang="en-US" dirty="0" err="1" smtClean="0"/>
              <a:t>Mx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smtClean="0"/>
              <a:t>this spot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4" name="spot_rot3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5204" y="0"/>
            <a:ext cx="761359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5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6624" y="274638"/>
            <a:ext cx="1857375" cy="2544762"/>
          </a:xfrm>
        </p:spPr>
        <p:txBody>
          <a:bodyPr/>
          <a:lstStyle/>
          <a:p>
            <a:r>
              <a:rPr lang="en-US" dirty="0" smtClean="0"/>
              <a:t>Proto Spot 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4" name="spot2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286625" cy="68580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0" y="274638"/>
            <a:ext cx="1905000" cy="3154362"/>
          </a:xfrm>
        </p:spPr>
        <p:txBody>
          <a:bodyPr/>
          <a:lstStyle/>
          <a:p>
            <a:r>
              <a:rPr lang="en-US" dirty="0" smtClean="0"/>
              <a:t>Proto Spot 3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>
                <a:solidFill>
                  <a:srgbClr val="FF0000"/>
                </a:solidFill>
              </a:rPr>
              <a:t>disappearing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4" name="spot3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286625" cy="68580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2986" y="274638"/>
            <a:ext cx="2191014" cy="4525962"/>
          </a:xfrm>
        </p:spPr>
        <p:txBody>
          <a:bodyPr/>
          <a:lstStyle/>
          <a:p>
            <a:r>
              <a:rPr lang="en-US" dirty="0" smtClean="0"/>
              <a:t>Intensity +</a:t>
            </a:r>
            <a:br>
              <a:rPr lang="en-US" dirty="0" smtClean="0"/>
            </a:br>
            <a:r>
              <a:rPr lang="en-US" dirty="0" err="1" smtClean="0"/>
              <a:t>B</a:t>
            </a:r>
            <a:r>
              <a:rPr lang="en-US" baseline="-25000" dirty="0" err="1" smtClean="0"/>
              <a:t>vertical</a:t>
            </a:r>
            <a:r>
              <a:rPr lang="en-US" baseline="-25000" dirty="0" smtClean="0"/>
              <a:t/>
            </a:r>
            <a:br>
              <a:rPr lang="en-US" baseline="-25000" dirty="0" smtClean="0"/>
            </a:br>
            <a:r>
              <a:rPr lang="en-US" baseline="-25000" dirty="0" smtClean="0"/>
              <a:t/>
            </a:r>
            <a:br>
              <a:rPr lang="en-US" baseline="-25000" dirty="0" smtClean="0"/>
            </a:br>
            <a:r>
              <a:rPr lang="en-US" sz="3600" dirty="0" smtClean="0">
                <a:solidFill>
                  <a:srgbClr val="0000FF"/>
                </a:solidFill>
                <a:latin typeface="Times"/>
                <a:cs typeface="Times"/>
              </a:rPr>
              <a:t>-2.5 blue</a:t>
            </a:r>
            <a:r>
              <a:rPr lang="en-US" sz="3600" dirty="0" smtClean="0">
                <a:latin typeface="Times"/>
                <a:cs typeface="Times"/>
              </a:rPr>
              <a:t>, </a:t>
            </a:r>
            <a:r>
              <a:rPr lang="en-US" sz="3600" dirty="0" smtClean="0">
                <a:solidFill>
                  <a:srgbClr val="008000"/>
                </a:solidFill>
                <a:latin typeface="Times"/>
                <a:cs typeface="Times"/>
              </a:rPr>
              <a:t>-2 green</a:t>
            </a:r>
            <a:r>
              <a:rPr lang="en-US" sz="3600" dirty="0" smtClean="0">
                <a:latin typeface="Times"/>
                <a:cs typeface="Times"/>
              </a:rPr>
              <a:t>,</a:t>
            </a:r>
            <a:br>
              <a:rPr lang="en-US" sz="3600" dirty="0" smtClean="0">
                <a:latin typeface="Times"/>
                <a:cs typeface="Times"/>
              </a:rPr>
            </a:br>
            <a:r>
              <a:rPr lang="en-US" sz="3600" dirty="0" smtClean="0">
                <a:solidFill>
                  <a:srgbClr val="FF6600"/>
                </a:solidFill>
                <a:latin typeface="Times"/>
                <a:cs typeface="Times"/>
              </a:rPr>
              <a:t>2 yellow</a:t>
            </a:r>
            <a:r>
              <a:rPr lang="en-US" sz="3600" dirty="0" smtClean="0">
                <a:latin typeface="Times"/>
                <a:cs typeface="Times"/>
              </a:rPr>
              <a:t>,</a:t>
            </a:r>
            <a:r>
              <a:rPr lang="en-US" sz="3600" dirty="0" smtClean="0">
                <a:solidFill>
                  <a:srgbClr val="FF0000"/>
                </a:solidFill>
                <a:latin typeface="Times"/>
                <a:cs typeface="Times"/>
              </a:rPr>
              <a:t>2.5 red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(</a:t>
            </a:r>
            <a:r>
              <a:rPr lang="en-US" sz="3600" dirty="0" err="1" smtClean="0"/>
              <a:t>kG</a:t>
            </a:r>
            <a:r>
              <a:rPr lang="en-US" sz="3600" dirty="0" smtClean="0"/>
              <a:t>)</a:t>
            </a:r>
            <a:endParaRPr lang="en-US" baseline="-25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4" name="Picture 3" descr="Int_By-2-2.5_t1263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95298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dirty="0" smtClean="0"/>
              <a:t>V: simulation (left) &amp; </a:t>
            </a:r>
            <a:r>
              <a:rPr lang="en-US" dirty="0" err="1" smtClean="0"/>
              <a:t>Hinode</a:t>
            </a:r>
            <a:r>
              <a:rPr lang="en-US" dirty="0" smtClean="0"/>
              <a:t> </a:t>
            </a:r>
            <a:r>
              <a:rPr lang="en-US" dirty="0" err="1" smtClean="0"/>
              <a:t>psf</a:t>
            </a:r>
            <a:r>
              <a:rPr lang="en-US" dirty="0" smtClean="0"/>
              <a:t> (right)</a:t>
            </a:r>
            <a:br>
              <a:rPr lang="en-US" dirty="0" smtClean="0"/>
            </a:br>
            <a:r>
              <a:rPr lang="en-US" sz="3600" dirty="0" smtClean="0">
                <a:latin typeface="Times"/>
                <a:cs typeface="Times"/>
              </a:rPr>
              <a:t>(6302.4 </a:t>
            </a:r>
            <a:r>
              <a:rPr lang="en-US" dirty="0" smtClean="0">
                <a:latin typeface="Times"/>
                <a:cs typeface="Times"/>
              </a:rPr>
              <a:t>-</a:t>
            </a:r>
            <a:r>
              <a:rPr lang="en-US" sz="3600" dirty="0" smtClean="0">
                <a:latin typeface="Times"/>
                <a:cs typeface="Times"/>
              </a:rPr>
              <a:t> 6302.6)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4" name="Picture 3" descr="V_image_t1263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8" y="1981200"/>
            <a:ext cx="4524182" cy="437515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Picture 4" descr="V_image_sm_t1263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981200"/>
            <a:ext cx="4524183" cy="437515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 line profiles from LILIA</a:t>
            </a:r>
            <a:br>
              <a:rPr lang="en-US" dirty="0" smtClean="0"/>
            </a:br>
            <a:r>
              <a:rPr lang="en-US" sz="2800" dirty="0" smtClean="0">
                <a:latin typeface="Times"/>
                <a:cs typeface="Times"/>
              </a:rPr>
              <a:t>solid=raw, dashed = + </a:t>
            </a:r>
            <a:r>
              <a:rPr lang="en-US" sz="2800" dirty="0" err="1" smtClean="0">
                <a:latin typeface="Times"/>
                <a:cs typeface="Times"/>
              </a:rPr>
              <a:t>psf</a:t>
            </a:r>
            <a:endParaRPr lang="en-US" sz="2800" dirty="0">
              <a:latin typeface="Times"/>
              <a:cs typeface="Times"/>
            </a:endParaRPr>
          </a:p>
        </p:txBody>
      </p:sp>
      <p:pic>
        <p:nvPicPr>
          <p:cNvPr id="4" name="Picture 3" descr="V_profile_519-81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11177" t="23519" r="15969" b="36111"/>
              <a:stretch>
                <a:fillRect/>
              </a:stretch>
            </p:blipFill>
          </mc:Choice>
          <mc:Fallback>
            <p:blipFill>
              <a:blip r:embed="rId3"/>
              <a:srcRect l="11177" t="23519" r="15969" b="36111"/>
              <a:stretch>
                <a:fillRect/>
              </a:stretch>
            </p:blipFill>
          </mc:Fallback>
        </mc:AlternateContent>
        <p:spPr>
          <a:xfrm>
            <a:off x="101600" y="4046287"/>
            <a:ext cx="3708400" cy="265931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V_prof_t1263-5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rcRect l="9739" t="23333" r="15490" b="36667"/>
              <a:stretch>
                <a:fillRect/>
              </a:stretch>
            </p:blipFill>
          </mc:Choice>
          <mc:Fallback>
            <p:blipFill>
              <a:blip r:embed="rId5"/>
              <a:srcRect l="9739" t="23333" r="15490" b="36667"/>
              <a:stretch>
                <a:fillRect/>
              </a:stretch>
            </p:blipFill>
          </mc:Fallback>
        </mc:AlternateContent>
        <p:spPr>
          <a:xfrm>
            <a:off x="2658532" y="1524000"/>
            <a:ext cx="3742267" cy="25908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V_prof_t1263-4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rcRect l="10850" t="23333" r="15817" b="36667"/>
              <a:stretch>
                <a:fillRect/>
              </a:stretch>
            </p:blipFill>
          </mc:Choice>
          <mc:Fallback>
            <p:blipFill>
              <a:blip r:embed="rId7"/>
              <a:srcRect l="10850" t="23333" r="15817" b="36667"/>
              <a:stretch>
                <a:fillRect/>
              </a:stretch>
            </p:blipFill>
          </mc:Fallback>
        </mc:AlternateContent>
        <p:spPr>
          <a:xfrm>
            <a:off x="5285317" y="4089400"/>
            <a:ext cx="3706283" cy="26162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Intensity Distribution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41356" y="5040868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Active Region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61633" y="5040868"/>
            <a:ext cx="1105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Quiet Sun</a:t>
            </a:r>
            <a:endParaRPr lang="en-US" dirty="0"/>
          </a:p>
        </p:txBody>
      </p:sp>
      <p:pic>
        <p:nvPicPr>
          <p:cNvPr id="8" name="Picture 7" descr="Int_QS_hinode_sim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14174" t="23333" r="16229" b="36667"/>
              <a:stretch>
                <a:fillRect/>
              </a:stretch>
            </p:blipFill>
          </mc:Choice>
          <mc:Fallback>
            <p:blipFill>
              <a:blip r:embed="rId3"/>
              <a:srcRect l="14174" t="23333" r="16229" b="36667"/>
              <a:stretch>
                <a:fillRect/>
              </a:stretch>
            </p:blipFill>
          </mc:Fallback>
        </mc:AlternateContent>
        <p:spPr>
          <a:xfrm>
            <a:off x="4572000" y="1447799"/>
            <a:ext cx="4343400" cy="323053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AR_Int_hinode_sim_t1263b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rcRect l="12493" t="23333" r="19925" b="35556"/>
              <a:stretch>
                <a:fillRect/>
              </a:stretch>
            </p:blipFill>
          </mc:Choice>
          <mc:Fallback>
            <p:blipFill>
              <a:blip r:embed="rId5"/>
              <a:srcRect l="12493" t="23333" r="19925" b="35556"/>
              <a:stretch>
                <a:fillRect/>
              </a:stretch>
            </p:blipFill>
          </mc:Fallback>
        </mc:AlternateContent>
        <p:spPr>
          <a:xfrm>
            <a:off x="228600" y="1447798"/>
            <a:ext cx="4103650" cy="323053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Velocity Distribution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172200" y="5029200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Active Region</a:t>
            </a:r>
            <a:endParaRPr lang="en-US" dirty="0"/>
          </a:p>
        </p:txBody>
      </p:sp>
      <p:pic>
        <p:nvPicPr>
          <p:cNvPr id="7" name="Picture 6" descr="V_QS_hinode_sim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14052" t="24444" r="19804" b="36667"/>
              <a:stretch>
                <a:fillRect/>
              </a:stretch>
            </p:blipFill>
          </mc:Choice>
          <mc:Fallback>
            <p:blipFill>
              <a:blip r:embed="rId3"/>
              <a:srcRect l="14052" t="24444" r="19804" b="36667"/>
              <a:stretch>
                <a:fillRect/>
              </a:stretch>
            </p:blipFill>
          </mc:Fallback>
        </mc:AlternateContent>
        <p:spPr>
          <a:xfrm>
            <a:off x="450755" y="1676400"/>
            <a:ext cx="4005943" cy="3048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942033" y="5029200"/>
            <a:ext cx="1105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Quiet Sun</a:t>
            </a:r>
            <a:endParaRPr lang="en-US" dirty="0"/>
          </a:p>
        </p:txBody>
      </p:sp>
      <p:pic>
        <p:nvPicPr>
          <p:cNvPr id="9" name="Picture 8" descr="AR_Vel_hinode_simt1263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rcRect l="14379" t="23773" r="19477" b="36227"/>
              <a:stretch>
                <a:fillRect/>
              </a:stretch>
            </p:blipFill>
          </mc:Choice>
          <mc:Fallback>
            <p:blipFill>
              <a:blip r:embed="rId5"/>
              <a:srcRect l="14379" t="23773" r="19477" b="36227"/>
              <a:stretch>
                <a:fillRect/>
              </a:stretch>
            </p:blipFill>
          </mc:Fallback>
        </mc:AlternateContent>
        <p:spPr>
          <a:xfrm>
            <a:off x="4715933" y="1676400"/>
            <a:ext cx="3894667" cy="3048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/>
          <a:lstStyle/>
          <a:p>
            <a:r>
              <a:rPr lang="en-US" dirty="0" smtClean="0"/>
              <a:t>Location of Stokes Data</a:t>
            </a: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228600" y="777875"/>
            <a:ext cx="8686800" cy="5943600"/>
          </a:xfrm>
        </p:spPr>
        <p:txBody>
          <a:bodyPr/>
          <a:lstStyle/>
          <a:p>
            <a:r>
              <a:rPr lang="en-US" dirty="0" err="1" smtClean="0"/>
              <a:t>steinr.pa.msu.edu</a:t>
            </a:r>
            <a:r>
              <a:rPr lang="en-US" dirty="0" smtClean="0"/>
              <a:t>/~bob/stokes</a:t>
            </a:r>
          </a:p>
          <a:p>
            <a:r>
              <a:rPr lang="en-US" dirty="0" smtClean="0"/>
              <a:t>Simulation results for </a:t>
            </a:r>
            <a:br>
              <a:rPr lang="en-US" dirty="0" smtClean="0"/>
            </a:br>
            <a:r>
              <a:rPr lang="en-US" dirty="0" smtClean="0"/>
              <a:t>AR &amp; QS: B, V</a:t>
            </a:r>
          </a:p>
          <a:p>
            <a:r>
              <a:rPr lang="en-US" dirty="0" smtClean="0"/>
              <a:t>Stokes profiles: I,Q,U,V</a:t>
            </a:r>
          </a:p>
          <a:p>
            <a:pPr lvl="1">
              <a:buNone/>
            </a:pPr>
            <a:r>
              <a:rPr lang="en-US" dirty="0" smtClean="0"/>
              <a:t>+ </a:t>
            </a:r>
            <a:r>
              <a:rPr lang="en-US" dirty="0" err="1" smtClean="0"/>
              <a:t>Hinode</a:t>
            </a:r>
            <a:r>
              <a:rPr lang="en-US" dirty="0" smtClean="0"/>
              <a:t> annular </a:t>
            </a:r>
            <a:r>
              <a:rPr lang="en-US" dirty="0" err="1" smtClean="0"/>
              <a:t>mtf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+ slit diffraction</a:t>
            </a:r>
          </a:p>
          <a:p>
            <a:pPr lvl="1">
              <a:buNone/>
            </a:pPr>
            <a:r>
              <a:rPr lang="en-US" dirty="0" smtClean="0"/>
              <a:t>+ frequency smoothing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Picture 4" descr="stokes-page.tiff"/>
          <p:cNvPicPr>
            <a:picLocks noChangeAspect="1"/>
          </p:cNvPicPr>
          <p:nvPr/>
        </p:nvPicPr>
        <p:blipFill>
          <a:blip r:embed="rId2"/>
          <a:srcRect b="21111"/>
          <a:stretch>
            <a:fillRect/>
          </a:stretch>
        </p:blipFill>
        <p:spPr>
          <a:xfrm>
            <a:off x="5370861" y="1311275"/>
            <a:ext cx="3620739" cy="54102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2958</TotalTime>
  <Words>414</Words>
  <Application>Microsoft Macintosh PowerPoint</Application>
  <PresentationFormat>On-screen Show (4:3)</PresentationFormat>
  <Paragraphs>95</Paragraphs>
  <Slides>18</Slides>
  <Notes>1</Notes>
  <HiddenSlides>0</HiddenSlides>
  <MMClips>8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Emerging Flux Simulations &amp; proto Active Regions</vt:lpstr>
      <vt:lpstr>The Simulation</vt:lpstr>
      <vt:lpstr>Emerging Magnetic Flux ΙBΙ &amp; Velocity</vt:lpstr>
      <vt:lpstr>Slide 4</vt:lpstr>
      <vt:lpstr>Slide 5</vt:lpstr>
      <vt:lpstr>Global magnetic structure</vt:lpstr>
      <vt:lpstr>Slide 7</vt:lpstr>
      <vt:lpstr>Slide 8</vt:lpstr>
      <vt:lpstr>Proto-Spot 1 Evolution </vt:lpstr>
      <vt:lpstr>Slide 10</vt:lpstr>
      <vt:lpstr>Proto Spot 2</vt:lpstr>
      <vt:lpstr>Proto Spot 3  disappearing </vt:lpstr>
      <vt:lpstr>Intensity + Bvertical  -2.5 blue, -2 green, 2 yellow,2.5 red  (kG)</vt:lpstr>
      <vt:lpstr>V: simulation (left) &amp; Hinode psf (right) (6302.4 - 6302.6)</vt:lpstr>
      <vt:lpstr>V line profiles from LILIA solid=raw, dashed = + psf</vt:lpstr>
      <vt:lpstr>Intensity Distribution</vt:lpstr>
      <vt:lpstr>Velocity Distribution</vt:lpstr>
      <vt:lpstr>Location of Stokes Data</vt:lpstr>
    </vt:vector>
  </TitlesOfParts>
  <Company>Michigan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Magneto-Convection Simulations</dc:title>
  <dc:creator>Bob Stein</dc:creator>
  <cp:lastModifiedBy>Bob Stein</cp:lastModifiedBy>
  <cp:revision>99</cp:revision>
  <dcterms:created xsi:type="dcterms:W3CDTF">2010-10-12T08:04:54Z</dcterms:created>
  <dcterms:modified xsi:type="dcterms:W3CDTF">2010-10-12T09:07:09Z</dcterms:modified>
</cp:coreProperties>
</file>