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6"/>
  </p:notesMasterIdLst>
  <p:handoutMasterIdLst>
    <p:handoutMasterId r:id="rId27"/>
  </p:handoutMasterIdLst>
  <p:sldIdLst>
    <p:sldId id="417" r:id="rId2"/>
    <p:sldId id="452" r:id="rId3"/>
    <p:sldId id="453" r:id="rId4"/>
    <p:sldId id="454" r:id="rId5"/>
    <p:sldId id="473" r:id="rId6"/>
    <p:sldId id="474" r:id="rId7"/>
    <p:sldId id="457" r:id="rId8"/>
    <p:sldId id="459" r:id="rId9"/>
    <p:sldId id="481" r:id="rId10"/>
    <p:sldId id="477" r:id="rId11"/>
    <p:sldId id="468" r:id="rId12"/>
    <p:sldId id="476" r:id="rId13"/>
    <p:sldId id="470" r:id="rId14"/>
    <p:sldId id="471" r:id="rId15"/>
    <p:sldId id="472" r:id="rId16"/>
    <p:sldId id="460" r:id="rId17"/>
    <p:sldId id="462" r:id="rId18"/>
    <p:sldId id="466" r:id="rId19"/>
    <p:sldId id="463" r:id="rId20"/>
    <p:sldId id="464" r:id="rId21"/>
    <p:sldId id="465" r:id="rId22"/>
    <p:sldId id="467" r:id="rId23"/>
    <p:sldId id="480" r:id="rId24"/>
    <p:sldId id="48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66"/>
    <a:srgbClr val="FFFFB7"/>
    <a:srgbClr val="FFFF99"/>
    <a:srgbClr val="FF6600"/>
    <a:srgbClr val="09131D"/>
    <a:srgbClr val="13283D"/>
    <a:srgbClr val="29527B"/>
    <a:srgbClr val="B2B2B2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4" autoAdjust="0"/>
    <p:restoredTop sz="90488" autoAdjust="0"/>
  </p:normalViewPr>
  <p:slideViewPr>
    <p:cSldViewPr showGuides="1">
      <p:cViewPr varScale="1">
        <p:scale>
          <a:sx n="87" d="100"/>
          <a:sy n="87" d="100"/>
        </p:scale>
        <p:origin x="-10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howGuides="1">
      <p:cViewPr varScale="1">
        <p:scale>
          <a:sx n="89" d="100"/>
          <a:sy n="89" d="100"/>
        </p:scale>
        <p:origin x="-312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81E60-26AC-4FE6-AF94-9B02F3CED74F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1A457-01F9-4FA8-A863-E556CDDE3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4A98232-D5CF-484D-849A-1EB7DFB4C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499AFA-3C6C-4F17-888F-5A96D029D3FD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6DB36-EC3B-4685-B4A1-9E32CEFA11CF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a-DK" sz="1400" smtClean="0">
                <a:latin typeface="Arial" pitchFamily="34" charset="0"/>
              </a:rPr>
              <a:t>Important points to make: </a:t>
            </a:r>
            <a:endParaRPr lang="en-US" sz="140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6DB36-EC3B-4685-B4A1-9E32CEFA11CF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a-DK" sz="1400" smtClean="0">
                <a:latin typeface="Arial" pitchFamily="34" charset="0"/>
              </a:rPr>
              <a:t>Important points to make: </a:t>
            </a:r>
            <a:endParaRPr lang="en-US" sz="140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11667-53A4-4F4D-9BB6-5AB42871281A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07CB3-9198-449F-A5F1-733807ED233A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A933A-1E61-455A-AF11-BEA0B7820F8F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98DF10-EFBE-4AC7-AD37-2BEFD896F5B5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8A8CE3-F909-431E-9340-5A7EF6D3AA05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41A6F3-48A3-4E9F-9FEA-8DF34CDDCD2F}" type="slidenum">
              <a:rPr lang="en-US" smtClean="0">
                <a:latin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22FA7A-A098-44CF-B6C4-45FEEF63F291}" type="slidenum">
              <a:rPr lang="en-US" smtClean="0">
                <a:latin typeface="Arial" pitchFamily="34" charset="0"/>
              </a:rPr>
              <a:pPr/>
              <a:t>19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D7AFD3-FBDB-4392-ACF1-0465CF82DCE4}" type="slidenum">
              <a:rPr lang="en-US" smtClean="0">
                <a:latin typeface="Arial" pitchFamily="34" charset="0"/>
              </a:rPr>
              <a:pPr/>
              <a:t>20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A34F1-9886-4E65-A0ED-9F9DC03A6D6B}" type="slidenum">
              <a:rPr lang="en-US" smtClean="0">
                <a:latin typeface="Arial" pitchFamily="34" charset="0"/>
              </a:rPr>
              <a:pPr/>
              <a:t>21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>
              <a:latin typeface="Arial" pitchFamily="34" charset="0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55B277-2679-434E-90EA-A334ED51691C}" type="slidenum">
              <a:rPr lang="en-US" smtClean="0">
                <a:latin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98232-D5CF-484D-849A-1EB7DFB4CC8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A5C9D4-00F3-45DA-B51F-87F2F647410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A1549887-0B31-4891-AD28-D27C341298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E93D9-4534-4FEC-B342-B89943F62D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794F15-9816-4950-AD71-7BA198F0B06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5B15D-8FF2-46A8-9F70-54BF148F42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CAA7-D8ED-44C4-920D-D831BFF5BF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AC210-CBBA-46D1-A700-B71AD37A20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E69C3-BDA5-4C06-AF2D-C77E5D2221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95F6D-C56D-4863-9168-2F5F7076F4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C1E6B-DA48-484B-9A73-4D35EB4A369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3B43C71-247C-4CEF-85D9-18BB8ADAC7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Aake\Documents\Talks\2010\IAUS273\anim2_msvc_85.avi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Aake\Documents\Talks\2010\IAUS273\mhd011_504_by-color.avi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Aake\Documents\Talks\2010\IAUS273\mhd012_1008_ic.avi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int_h20c_2016.mo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ake\Documents\Talks\2010\IAUS273\mhd48h20c_ic-double.avi" TargetMode="Externa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Aake\Documents\Talks\2010\IAUS273\mhd48h20c_ic-double-zoom1.avi" TargetMode="External"/><Relationship Id="rId1" Type="http://schemas.openxmlformats.org/officeDocument/2006/relationships/video" Target="file:///C:\Users\Aake\Documents\Talks\2010\IAUS273\mhd48h20c_ic-double.avi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Aake\Documents\Talks\2010\IAUS273\mhd48h20c_ic-double-zoom2.avi" TargetMode="External"/><Relationship Id="rId1" Type="http://schemas.openxmlformats.org/officeDocument/2006/relationships/video" Target="file:///C:\Users\Aake\Documents\Talks\2010\IAUS273\mhd48h20c_ic-double.avi" TargetMode="Externa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video" Target="file:///C:\Users\Aake\Documents\Talks\2010\IAUS273\anim2_msvc_85.avi" TargetMode="External"/><Relationship Id="rId1" Type="http://schemas.openxmlformats.org/officeDocument/2006/relationships/video" Target="file:///C:\Users\Aake\Documents\Talks\2010\IAUS273\mhd48h20c_ic-double.avi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2030" y="1124744"/>
            <a:ext cx="8229600" cy="18722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a-DK" dirty="0" smtClean="0"/>
              <a:t>Solar ACTIVE REGION MAGNETOCONVECTION </a:t>
            </a:r>
            <a:br>
              <a:rPr lang="da-DK" dirty="0" smtClean="0"/>
            </a:br>
            <a:r>
              <a:rPr lang="da-DK" dirty="0" smtClean="0"/>
              <a:t>&amp; SUNSPOTS</a:t>
            </a:r>
            <a:endParaRPr lang="en-US" sz="40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212976"/>
            <a:ext cx="8064896" cy="2617582"/>
          </a:xfrm>
        </p:spPr>
        <p:txBody>
          <a:bodyPr>
            <a:normAutofit fontScale="85000" lnSpcReduction="20000"/>
          </a:bodyPr>
          <a:lstStyle/>
          <a:p>
            <a:pPr eaLnBrk="1" hangingPunct="1"/>
            <a:endParaRPr lang="da-DK" sz="2800" dirty="0" smtClean="0"/>
          </a:p>
          <a:p>
            <a:pPr eaLnBrk="1" hangingPunct="1"/>
            <a:r>
              <a:rPr lang="da-DK" sz="3500" dirty="0" smtClean="0"/>
              <a:t>Åke Nordlund</a:t>
            </a:r>
            <a:r>
              <a:rPr lang="da-DK" dirty="0" smtClean="0"/>
              <a:t>   &amp;  </a:t>
            </a:r>
            <a:r>
              <a:rPr lang="da-DK" sz="3500" dirty="0" smtClean="0"/>
              <a:t>Anders Lagerfjärd</a:t>
            </a:r>
            <a:endParaRPr lang="da-DK" dirty="0" smtClean="0"/>
          </a:p>
          <a:p>
            <a:pPr eaLnBrk="1" hangingPunct="1"/>
            <a:r>
              <a:rPr lang="da-DK" dirty="0" smtClean="0"/>
              <a:t> </a:t>
            </a:r>
            <a:r>
              <a:rPr lang="da-DK" sz="3300" dirty="0" smtClean="0">
                <a:solidFill>
                  <a:schemeClr val="tx1">
                    <a:lumMod val="75000"/>
                  </a:schemeClr>
                </a:solidFill>
              </a:rPr>
              <a:t>Niels Bohr Institute, Copenhagen</a:t>
            </a:r>
            <a:endParaRPr lang="da-DK" sz="2800" dirty="0" smtClean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/>
            <a:endParaRPr lang="da-DK" sz="2800" dirty="0" smtClean="0"/>
          </a:p>
          <a:p>
            <a:pPr eaLnBrk="1" hangingPunct="1"/>
            <a:r>
              <a:rPr lang="da-DK" sz="3500" dirty="0" smtClean="0"/>
              <a:t>Bob Stein</a:t>
            </a:r>
          </a:p>
          <a:p>
            <a:pPr eaLnBrk="1" hangingPunct="1"/>
            <a:r>
              <a:rPr lang="da-DK" sz="3300" dirty="0" smtClean="0">
                <a:solidFill>
                  <a:schemeClr val="tx1">
                    <a:lumMod val="75000"/>
                  </a:schemeClr>
                </a:solidFill>
              </a:rPr>
              <a:t>Dept. of Physics &amp; Astronomy, MSU, East Lansing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a-DK" dirty="0" smtClean="0"/>
              <a:t>Fundamental Questions</a:t>
            </a:r>
            <a:endParaRPr lang="en-U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719263"/>
            <a:ext cx="8507287" cy="4411662"/>
          </a:xfrm>
        </p:spPr>
        <p:txBody>
          <a:bodyPr>
            <a:normAutofit/>
          </a:bodyPr>
          <a:lstStyle/>
          <a:p>
            <a:r>
              <a:rPr lang="da-DK" dirty="0" smtClean="0"/>
              <a:t>What is the (still un-observed) </a:t>
            </a:r>
            <a:r>
              <a:rPr lang="da-DK" b="1" dirty="0" smtClean="0">
                <a:solidFill>
                  <a:srgbClr val="FFCC66"/>
                </a:solidFill>
              </a:rPr>
              <a:t>structure of sunspots?</a:t>
            </a:r>
          </a:p>
          <a:p>
            <a:pPr lvl="1"/>
            <a:r>
              <a:rPr lang="da-DK" b="1" dirty="0" smtClean="0">
                <a:solidFill>
                  <a:srgbClr val="FFCC66"/>
                </a:solidFill>
              </a:rPr>
              <a:t>Sub-resolution</a:t>
            </a:r>
            <a:r>
              <a:rPr lang="da-DK" dirty="0" smtClean="0"/>
              <a:t> surface structure?</a:t>
            </a:r>
          </a:p>
          <a:p>
            <a:pPr lvl="1"/>
            <a:r>
              <a:rPr lang="da-DK" b="1" dirty="0" smtClean="0">
                <a:solidFill>
                  <a:srgbClr val="FFCC66"/>
                </a:solidFill>
              </a:rPr>
              <a:t>Sub-surface</a:t>
            </a:r>
            <a:r>
              <a:rPr lang="da-DK" dirty="0" smtClean="0"/>
              <a:t> structure?</a:t>
            </a:r>
          </a:p>
          <a:p>
            <a:pPr lvl="1">
              <a:buNone/>
            </a:pPr>
            <a:endParaRPr lang="da-DK" dirty="0" smtClean="0"/>
          </a:p>
          <a:p>
            <a:r>
              <a:rPr lang="da-DK" dirty="0" smtClean="0"/>
              <a:t>What controls their </a:t>
            </a:r>
            <a:r>
              <a:rPr lang="da-DK" b="1" dirty="0" smtClean="0">
                <a:solidFill>
                  <a:srgbClr val="FFCC66"/>
                </a:solidFill>
              </a:rPr>
              <a:t>birth,</a:t>
            </a:r>
            <a:br>
              <a:rPr lang="da-DK" b="1" dirty="0" smtClean="0">
                <a:solidFill>
                  <a:srgbClr val="FFCC66"/>
                </a:solidFill>
              </a:rPr>
            </a:br>
            <a:r>
              <a:rPr lang="da-DK" b="1" dirty="0" smtClean="0">
                <a:solidFill>
                  <a:srgbClr val="FFCC66"/>
                </a:solidFill>
              </a:rPr>
              <a:t>evolution, and decay?</a:t>
            </a:r>
          </a:p>
          <a:p>
            <a:endParaRPr lang="da-DK" dirty="0" smtClean="0"/>
          </a:p>
          <a:p>
            <a:r>
              <a:rPr lang="da-DK" dirty="0" smtClean="0"/>
              <a:t>How do they fit into </a:t>
            </a:r>
            <a:br>
              <a:rPr lang="da-DK" dirty="0" smtClean="0"/>
            </a:br>
            <a:r>
              <a:rPr lang="da-DK" b="1" dirty="0" smtClean="0">
                <a:solidFill>
                  <a:srgbClr val="FFCC66"/>
                </a:solidFill>
              </a:rPr>
              <a:t>a larger context?</a:t>
            </a:r>
          </a:p>
          <a:p>
            <a:pPr lvl="1"/>
            <a:endParaRPr lang="da-DK" dirty="0" smtClean="0"/>
          </a:p>
          <a:p>
            <a:endParaRPr lang="da-DK" dirty="0" smtClean="0">
              <a:solidFill>
                <a:srgbClr val="FFCC66"/>
              </a:solidFill>
            </a:endParaRPr>
          </a:p>
          <a:p>
            <a:pPr eaLnBrk="1" hangingPunct="1"/>
            <a:endParaRPr lang="da-DK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7" name="Picture 3" descr="AR10030_4877_color"/>
          <p:cNvPicPr>
            <a:picLocks noChangeAspect="1" noChangeArrowheads="1"/>
          </p:cNvPicPr>
          <p:nvPr/>
        </p:nvPicPr>
        <p:blipFill>
          <a:blip r:embed="rId3" cstate="print"/>
          <a:srcRect l="3996" t="3925" r="5178" b="3077"/>
          <a:stretch>
            <a:fillRect/>
          </a:stretch>
        </p:blipFill>
        <p:spPr bwMode="auto">
          <a:xfrm>
            <a:off x="5580112" y="3068960"/>
            <a:ext cx="3310340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29744"/>
            <a:ext cx="5006930" cy="695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a-DK" dirty="0" smtClean="0"/>
              <a:t>Sunspots in a Context</a:t>
            </a:r>
            <a:endParaRPr lang="en-U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503239"/>
            <a:ext cx="4546847" cy="4662065"/>
          </a:xfrm>
        </p:spPr>
        <p:txBody>
          <a:bodyPr>
            <a:normAutofit fontScale="92500" lnSpcReduction="20000"/>
          </a:bodyPr>
          <a:lstStyle/>
          <a:p>
            <a:r>
              <a:rPr lang="da-DK" b="1" dirty="0" smtClean="0"/>
              <a:t>Sunspots</a:t>
            </a:r>
            <a:r>
              <a:rPr lang="da-DK" dirty="0" smtClean="0"/>
              <a:t> and </a:t>
            </a:r>
            <a:r>
              <a:rPr lang="da-DK" b="1" dirty="0" smtClean="0"/>
              <a:t>active regions </a:t>
            </a:r>
            <a:r>
              <a:rPr lang="da-DK" dirty="0" smtClean="0"/>
              <a:t>represent only </a:t>
            </a:r>
            <a:r>
              <a:rPr lang="da-DK" b="1" dirty="0" smtClean="0">
                <a:solidFill>
                  <a:srgbClr val="FFCC66"/>
                </a:solidFill>
              </a:rPr>
              <a:t>the top of the iceberg!</a:t>
            </a:r>
          </a:p>
          <a:p>
            <a:pPr lvl="3"/>
            <a:endParaRPr lang="da-DK" b="1" dirty="0" smtClean="0">
              <a:solidFill>
                <a:srgbClr val="FFCC66"/>
              </a:solidFill>
            </a:endParaRPr>
          </a:p>
          <a:p>
            <a:r>
              <a:rPr lang="da-DK" dirty="0" smtClean="0"/>
              <a:t>They are just the largest </a:t>
            </a:r>
            <a:r>
              <a:rPr lang="da-DK" dirty="0" smtClean="0"/>
              <a:t>flux concentrations in a </a:t>
            </a:r>
            <a:r>
              <a:rPr lang="da-DK" b="1" dirty="0" smtClean="0">
                <a:solidFill>
                  <a:srgbClr val="FFCC66"/>
                </a:solidFill>
              </a:rPr>
              <a:t>power law distribution of emerging magnetic flux</a:t>
            </a:r>
          </a:p>
          <a:p>
            <a:pPr lvl="3"/>
            <a:endParaRPr lang="da-DK" b="1" dirty="0" smtClean="0">
              <a:solidFill>
                <a:srgbClr val="FFCC66"/>
              </a:solidFill>
            </a:endParaRPr>
          </a:p>
          <a:p>
            <a:r>
              <a:rPr lang="da-DK" dirty="0" smtClean="0"/>
              <a:t>Complex </a:t>
            </a:r>
            <a:r>
              <a:rPr lang="da-DK" b="1" i="1" dirty="0" smtClean="0"/>
              <a:t>spatial </a:t>
            </a:r>
            <a:r>
              <a:rPr lang="da-DK" dirty="0" smtClean="0"/>
              <a:t>distribution of magnetic flux extends also to </a:t>
            </a:r>
            <a:r>
              <a:rPr lang="da-DK" b="1" dirty="0" smtClean="0">
                <a:solidFill>
                  <a:srgbClr val="FFCC66"/>
                </a:solidFill>
              </a:rPr>
              <a:t>’Quiet Sun’  </a:t>
            </a:r>
            <a:r>
              <a:rPr lang="da-DK" dirty="0" smtClean="0"/>
              <a:t>(misnomer)</a:t>
            </a:r>
          </a:p>
          <a:p>
            <a:pPr eaLnBrk="1" hangingPunct="1"/>
            <a:endParaRPr lang="da-DK" dirty="0" smtClean="0"/>
          </a:p>
          <a:p>
            <a:pPr lvl="1"/>
            <a:endParaRPr lang="da-DK" dirty="0" smtClean="0"/>
          </a:p>
          <a:p>
            <a:endParaRPr lang="da-DK" dirty="0" smtClean="0">
              <a:solidFill>
                <a:srgbClr val="FFCC66"/>
              </a:solidFill>
            </a:endParaRPr>
          </a:p>
          <a:p>
            <a:pPr eaLnBrk="1" hangingPunct="1"/>
            <a:endParaRPr lang="da-DK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76672"/>
            <a:ext cx="3675276" cy="35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066" name="Picture 2" descr="C:\Users\Aake\Documents\Projects\Anders\jpeg\mhd011\2016\by-gray.00054.jpg"/>
          <p:cNvPicPr>
            <a:picLocks noChangeAspect="1" noChangeArrowheads="1"/>
          </p:cNvPicPr>
          <p:nvPr/>
        </p:nvPicPr>
        <p:blipFill>
          <a:blip r:embed="rId4" cstate="print"/>
          <a:srcRect t="27080"/>
          <a:stretch>
            <a:fillRect/>
          </a:stretch>
        </p:blipFill>
        <p:spPr bwMode="auto">
          <a:xfrm>
            <a:off x="4968552" y="4149080"/>
            <a:ext cx="3923928" cy="2526644"/>
          </a:xfrm>
          <a:prstGeom prst="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Simulations to be shown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sv-SE" sz="2400" b="1" dirty="0" smtClean="0">
                <a:solidFill>
                  <a:srgbClr val="FFCC66"/>
                </a:solidFill>
              </a:rPr>
              <a:t>’Quiet’ Sun</a:t>
            </a:r>
          </a:p>
          <a:p>
            <a:pPr lvl="1"/>
            <a:r>
              <a:rPr lang="sv-SE" sz="2000" dirty="0" smtClean="0"/>
              <a:t>48x48x20 Mm simulation boxes</a:t>
            </a:r>
          </a:p>
          <a:p>
            <a:pPr lvl="2"/>
            <a:r>
              <a:rPr lang="sv-SE" sz="2000" dirty="0" smtClean="0"/>
              <a:t>grid sizes down to 10 km vertically, </a:t>
            </a:r>
            <a:br>
              <a:rPr lang="sv-SE" sz="2000" dirty="0" smtClean="0"/>
            </a:br>
            <a:r>
              <a:rPr lang="sv-SE" sz="2000" dirty="0" smtClean="0"/>
              <a:t>24 km horizontally</a:t>
            </a:r>
          </a:p>
          <a:p>
            <a:pPr lvl="1"/>
            <a:r>
              <a:rPr lang="sv-SE" sz="2000" dirty="0" smtClean="0"/>
              <a:t>Zero mean field with </a:t>
            </a:r>
            <a:r>
              <a:rPr lang="sv-SE" sz="2000" b="1" dirty="0" smtClean="0">
                <a:solidFill>
                  <a:srgbClr val="FFCC66"/>
                </a:solidFill>
              </a:rPr>
              <a:t>&lt;B</a:t>
            </a:r>
            <a:r>
              <a:rPr lang="sv-SE" sz="20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2000" b="1" dirty="0" smtClean="0">
                <a:solidFill>
                  <a:srgbClr val="FFCC66"/>
                </a:solidFill>
              </a:rPr>
              <a:t>&gt;</a:t>
            </a:r>
            <a:r>
              <a:rPr lang="sv-SE" sz="2000" b="1" baseline="30000" dirty="0" smtClean="0">
                <a:solidFill>
                  <a:srgbClr val="FFCC66"/>
                </a:solidFill>
              </a:rPr>
              <a:t>1/2</a:t>
            </a:r>
            <a:r>
              <a:rPr lang="sv-SE" sz="2000" b="1" dirty="0" smtClean="0">
                <a:solidFill>
                  <a:srgbClr val="FFCC66"/>
                </a:solidFill>
              </a:rPr>
              <a:t> ~ 50 – 150 G</a:t>
            </a:r>
          </a:p>
          <a:p>
            <a:pPr lvl="2"/>
            <a:endParaRPr lang="sv-SE" sz="2000" dirty="0" smtClean="0"/>
          </a:p>
          <a:p>
            <a:r>
              <a:rPr lang="sv-SE" sz="2400" b="1" dirty="0" smtClean="0">
                <a:solidFill>
                  <a:srgbClr val="FFCC66"/>
                </a:solidFill>
              </a:rPr>
              <a:t>Plage Region</a:t>
            </a:r>
          </a:p>
          <a:p>
            <a:pPr lvl="1"/>
            <a:r>
              <a:rPr lang="sv-SE" sz="2000" dirty="0" smtClean="0"/>
              <a:t>24x24x20 Mm simulation boxes</a:t>
            </a:r>
          </a:p>
          <a:p>
            <a:pPr lvl="2"/>
            <a:r>
              <a:rPr lang="sv-SE" sz="2000" dirty="0" smtClean="0"/>
              <a:t>grid sizes down to 6 km</a:t>
            </a:r>
          </a:p>
          <a:p>
            <a:pPr lvl="1"/>
            <a:r>
              <a:rPr lang="sv-SE" sz="2000" dirty="0" smtClean="0"/>
              <a:t>Mean vertical field   </a:t>
            </a:r>
            <a:r>
              <a:rPr lang="sv-SE" sz="2000" b="1" dirty="0" smtClean="0">
                <a:solidFill>
                  <a:srgbClr val="FFCC66"/>
                </a:solidFill>
              </a:rPr>
              <a:t>B ~  600 G</a:t>
            </a:r>
          </a:p>
          <a:p>
            <a:pPr lvl="1"/>
            <a:endParaRPr lang="sv-SE" sz="2000" dirty="0" smtClean="0"/>
          </a:p>
          <a:p>
            <a:r>
              <a:rPr lang="sv-SE" sz="2400" b="1" dirty="0" smtClean="0">
                <a:solidFill>
                  <a:srgbClr val="FFCC66"/>
                </a:solidFill>
              </a:rPr>
              <a:t>Active Region with Sunspots</a:t>
            </a:r>
          </a:p>
          <a:p>
            <a:pPr lvl="1"/>
            <a:r>
              <a:rPr lang="sv-SE" sz="2000" dirty="0" smtClean="0"/>
              <a:t>48x48x10 Mm simulation box, </a:t>
            </a:r>
            <a:br>
              <a:rPr lang="sv-SE" sz="2000" dirty="0" smtClean="0"/>
            </a:br>
            <a:r>
              <a:rPr lang="sv-SE" sz="2000" dirty="0" smtClean="0"/>
              <a:t>horizontal grid size 24 km</a:t>
            </a:r>
          </a:p>
          <a:p>
            <a:pPr lvl="1"/>
            <a:r>
              <a:rPr lang="sv-SE" sz="2000" dirty="0" smtClean="0"/>
              <a:t>Zero mean field with </a:t>
            </a:r>
            <a:r>
              <a:rPr lang="sv-SE" sz="2000" b="1" dirty="0" smtClean="0">
                <a:solidFill>
                  <a:srgbClr val="FFCC66"/>
                </a:solidFill>
              </a:rPr>
              <a:t>&lt;B</a:t>
            </a:r>
            <a:r>
              <a:rPr lang="sv-SE" sz="20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2000" b="1" dirty="0" smtClean="0">
                <a:solidFill>
                  <a:srgbClr val="FFCC66"/>
                </a:solidFill>
              </a:rPr>
              <a:t>&gt;</a:t>
            </a:r>
            <a:r>
              <a:rPr lang="sv-SE" sz="2000" b="1" baseline="30000" dirty="0" smtClean="0">
                <a:solidFill>
                  <a:srgbClr val="FFCC66"/>
                </a:solidFill>
              </a:rPr>
              <a:t>1/2</a:t>
            </a:r>
            <a:r>
              <a:rPr lang="sv-SE" sz="2000" b="1" dirty="0" smtClean="0">
                <a:solidFill>
                  <a:srgbClr val="FFCC66"/>
                </a:solidFill>
              </a:rPr>
              <a:t> ~ 1.5 G</a:t>
            </a:r>
          </a:p>
          <a:p>
            <a:pPr lvl="1"/>
            <a:endParaRPr lang="sv-SE" sz="2000" dirty="0" smtClean="0"/>
          </a:p>
        </p:txBody>
      </p:sp>
      <p:pic>
        <p:nvPicPr>
          <p:cNvPr id="84995" name="Picture 3" descr="C:\Users\Aake\Documents\Projects\Anders\jpeg\mhd011\2016\by-color.00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196752"/>
            <a:ext cx="2708920" cy="2708920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994" name="Picture 2" descr="C:\Users\Aake\Documents\Projects\Anders\jpeg\mhd016\2016\by-color.000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284984"/>
            <a:ext cx="2664296" cy="266429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C:\Users\Aake\Documents\Projects\Anders\jpeg\mhd48h20c\double\mhd48h20c_ic-0074.jpg"/>
          <p:cNvPicPr>
            <a:picLocks noChangeAspect="1" noChangeArrowheads="1"/>
          </p:cNvPicPr>
          <p:nvPr/>
        </p:nvPicPr>
        <p:blipFill>
          <a:blip r:embed="rId5" cstate="print">
            <a:lum contrast="-30000"/>
          </a:blip>
          <a:srcRect/>
          <a:stretch>
            <a:fillRect/>
          </a:stretch>
        </p:blipFill>
        <p:spPr bwMode="auto">
          <a:xfrm>
            <a:off x="6372200" y="4077072"/>
            <a:ext cx="2664296" cy="266429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124744"/>
            <a:ext cx="7681913" cy="5540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2268538" y="1412875"/>
            <a:ext cx="5616575" cy="43211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</p:spPr>
        <p:txBody>
          <a:bodyPr wrap="none" lIns="86392" tIns="43196" rIns="86392" bIns="43196" anchor="ctr"/>
          <a:lstStyle/>
          <a:p>
            <a:endParaRPr lang="en-US"/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85813"/>
          </a:xfrm>
        </p:spPr>
        <p:txBody>
          <a:bodyPr/>
          <a:lstStyle/>
          <a:p>
            <a:pPr defTabSz="965200"/>
            <a:r>
              <a:rPr lang="en-GB" dirty="0" smtClean="0"/>
              <a:t>Solar ‘velocity spectrum’</a:t>
            </a:r>
            <a:endParaRPr lang="da-DK" dirty="0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92275" y="765175"/>
            <a:ext cx="6024563" cy="3786188"/>
            <a:chOff x="1104" y="528"/>
            <a:chExt cx="3984" cy="2544"/>
          </a:xfrm>
        </p:grpSpPr>
        <p:sp>
          <p:nvSpPr>
            <p:cNvPr id="2065" name="AutoShape 6"/>
            <p:cNvSpPr>
              <a:spLocks noChangeArrowheads="1"/>
            </p:cNvSpPr>
            <p:nvPr/>
          </p:nvSpPr>
          <p:spPr bwMode="auto">
            <a:xfrm>
              <a:off x="1104" y="2352"/>
              <a:ext cx="1296" cy="528"/>
            </a:xfrm>
            <a:prstGeom prst="wedgeRectCallout">
              <a:avLst>
                <a:gd name="adj1" fmla="val 42282"/>
                <a:gd name="adj2" fmla="val 91097"/>
              </a:avLst>
            </a:prstGeom>
            <a:solidFill>
              <a:srgbClr val="FFFF99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86486" tIns="43243" rIns="86486" bIns="43243"/>
            <a:lstStyle/>
            <a:p>
              <a:pPr algn="ctr" defTabSz="863600"/>
              <a:r>
                <a:rPr lang="en-GB" sz="2300" dirty="0">
                  <a:solidFill>
                    <a:srgbClr val="000000"/>
                  </a:solidFill>
                </a:rPr>
                <a:t>MDI </a:t>
              </a:r>
              <a:r>
                <a:rPr lang="en-GB" sz="2300" dirty="0" err="1">
                  <a:solidFill>
                    <a:srgbClr val="000000"/>
                  </a:solidFill>
                </a:rPr>
                <a:t>doppler</a:t>
              </a:r>
              <a:r>
                <a:rPr lang="en-GB" sz="2300" dirty="0">
                  <a:solidFill>
                    <a:srgbClr val="000000"/>
                  </a:solidFill>
                </a:rPr>
                <a:t> (Hathaway)</a:t>
              </a:r>
              <a:endParaRPr lang="da-DK" sz="2300" dirty="0">
                <a:solidFill>
                  <a:srgbClr val="000000"/>
                </a:solidFill>
              </a:endParaRPr>
            </a:p>
          </p:txBody>
        </p:sp>
        <p:sp>
          <p:nvSpPr>
            <p:cNvPr id="2066" name="AutoShape 7"/>
            <p:cNvSpPr>
              <a:spLocks noChangeArrowheads="1"/>
            </p:cNvSpPr>
            <p:nvPr/>
          </p:nvSpPr>
          <p:spPr bwMode="auto">
            <a:xfrm>
              <a:off x="3360" y="2496"/>
              <a:ext cx="1728" cy="576"/>
            </a:xfrm>
            <a:prstGeom prst="wedgeRectCallout">
              <a:avLst>
                <a:gd name="adj1" fmla="val -45426"/>
                <a:gd name="adj2" fmla="val -107120"/>
              </a:avLst>
            </a:prstGeom>
            <a:solidFill>
              <a:srgbClr val="FFFF99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86486" tIns="43243" rIns="86486" bIns="43243"/>
            <a:lstStyle/>
            <a:p>
              <a:pPr algn="ctr" defTabSz="863600"/>
              <a:r>
                <a:rPr lang="en-GB" sz="2300" dirty="0">
                  <a:solidFill>
                    <a:srgbClr val="000000"/>
                  </a:solidFill>
                </a:rPr>
                <a:t>TRACE correlation tracking (Shine)</a:t>
              </a:r>
              <a:endParaRPr lang="da-DK" sz="2300" dirty="0">
                <a:solidFill>
                  <a:srgbClr val="000000"/>
                </a:solidFill>
              </a:endParaRPr>
            </a:p>
          </p:txBody>
        </p:sp>
        <p:sp>
          <p:nvSpPr>
            <p:cNvPr id="2067" name="AutoShape 8"/>
            <p:cNvSpPr>
              <a:spLocks noChangeArrowheads="1"/>
            </p:cNvSpPr>
            <p:nvPr/>
          </p:nvSpPr>
          <p:spPr bwMode="auto">
            <a:xfrm>
              <a:off x="1728" y="1248"/>
              <a:ext cx="1584" cy="576"/>
            </a:xfrm>
            <a:prstGeom prst="wedgeRectCallout">
              <a:avLst>
                <a:gd name="adj1" fmla="val 50000"/>
                <a:gd name="adj2" fmla="val 93579"/>
              </a:avLst>
            </a:prstGeom>
            <a:solidFill>
              <a:srgbClr val="FFFF99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86486" tIns="43243" rIns="86486" bIns="43243"/>
            <a:lstStyle/>
            <a:p>
              <a:pPr algn="ctr" defTabSz="863600"/>
              <a:r>
                <a:rPr lang="en-GB" sz="2300" dirty="0">
                  <a:solidFill>
                    <a:srgbClr val="000000"/>
                  </a:solidFill>
                </a:rPr>
                <a:t>MDI correlation tracking (Shine)</a:t>
              </a:r>
              <a:endParaRPr lang="da-DK" sz="2300" dirty="0">
                <a:solidFill>
                  <a:srgbClr val="000000"/>
                </a:solidFill>
              </a:endParaRPr>
            </a:p>
          </p:txBody>
        </p:sp>
        <p:sp>
          <p:nvSpPr>
            <p:cNvPr id="2068" name="AutoShape 9"/>
            <p:cNvSpPr>
              <a:spLocks noChangeArrowheads="1"/>
            </p:cNvSpPr>
            <p:nvPr/>
          </p:nvSpPr>
          <p:spPr bwMode="auto">
            <a:xfrm>
              <a:off x="3024" y="528"/>
              <a:ext cx="1872" cy="528"/>
            </a:xfrm>
            <a:prstGeom prst="wedgeRectCallout">
              <a:avLst>
                <a:gd name="adj1" fmla="val 34083"/>
                <a:gd name="adj2" fmla="val 102273"/>
              </a:avLst>
            </a:prstGeom>
            <a:solidFill>
              <a:srgbClr val="FFFF99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86486" tIns="43243" rIns="86486" bIns="43243"/>
            <a:lstStyle/>
            <a:p>
              <a:pPr algn="ctr" defTabSz="863600"/>
              <a:r>
                <a:rPr lang="en-GB" sz="2300" dirty="0">
                  <a:solidFill>
                    <a:srgbClr val="000000"/>
                  </a:solidFill>
                </a:rPr>
                <a:t>3-D simulations (Stein &amp; </a:t>
              </a:r>
              <a:r>
                <a:rPr lang="en-GB" sz="2300" dirty="0" err="1">
                  <a:solidFill>
                    <a:srgbClr val="000000"/>
                  </a:solidFill>
                </a:rPr>
                <a:t>Nordlund</a:t>
              </a:r>
              <a:r>
                <a:rPr lang="en-GB" sz="2300" dirty="0">
                  <a:solidFill>
                    <a:srgbClr val="000000"/>
                  </a:solidFill>
                </a:rPr>
                <a:t>)</a:t>
              </a:r>
              <a:endParaRPr lang="da-DK" sz="23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03787" name="Line 11"/>
          <p:cNvSpPr>
            <a:spLocks noChangeShapeType="1"/>
          </p:cNvSpPr>
          <p:nvPr/>
        </p:nvSpPr>
        <p:spPr bwMode="auto">
          <a:xfrm flipV="1">
            <a:off x="2176463" y="2071688"/>
            <a:ext cx="4500562" cy="3500437"/>
          </a:xfrm>
          <a:prstGeom prst="line">
            <a:avLst/>
          </a:prstGeom>
          <a:noFill/>
          <a:ln w="101600">
            <a:solidFill>
              <a:schemeClr val="accent2"/>
            </a:solidFill>
            <a:prstDash val="lgDash"/>
            <a:round/>
            <a:headEnd/>
            <a:tailEnd/>
          </a:ln>
        </p:spPr>
        <p:txBody>
          <a:bodyPr lIns="91432" tIns="45716" rIns="91432" bIns="45716"/>
          <a:lstStyle/>
          <a:p>
            <a:endParaRPr lang="en-US"/>
          </a:p>
        </p:txBody>
      </p:sp>
      <p:sp>
        <p:nvSpPr>
          <p:cNvPr id="203788" name="AutoShape 12"/>
          <p:cNvSpPr>
            <a:spLocks noChangeArrowheads="1"/>
          </p:cNvSpPr>
          <p:nvPr/>
        </p:nvSpPr>
        <p:spPr bwMode="auto">
          <a:xfrm>
            <a:off x="4208463" y="4857750"/>
            <a:ext cx="1235075" cy="500063"/>
          </a:xfrm>
          <a:prstGeom prst="wedgeRectCallout">
            <a:avLst>
              <a:gd name="adj1" fmla="val -72426"/>
              <a:gd name="adj2" fmla="val -170833"/>
            </a:avLst>
          </a:prstGeom>
          <a:solidFill>
            <a:srgbClr val="FFFF99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lIns="86478" tIns="43239" rIns="86478" bIns="43239"/>
          <a:lstStyle/>
          <a:p>
            <a:pPr algn="ctr" defTabSz="863600"/>
            <a:r>
              <a:rPr lang="en-GB" sz="2600" dirty="0">
                <a:solidFill>
                  <a:srgbClr val="000000"/>
                </a:solidFill>
              </a:rPr>
              <a:t>V ~ k</a:t>
            </a:r>
            <a:endParaRPr lang="da-DK" sz="2600" dirty="0">
              <a:solidFill>
                <a:srgbClr val="000000"/>
              </a:solidFill>
            </a:endParaRPr>
          </a:p>
        </p:txBody>
      </p:sp>
      <p:sp>
        <p:nvSpPr>
          <p:cNvPr id="203790" name="Freeform 14"/>
          <p:cNvSpPr>
            <a:spLocks/>
          </p:cNvSpPr>
          <p:nvPr/>
        </p:nvSpPr>
        <p:spPr bwMode="auto">
          <a:xfrm>
            <a:off x="6530975" y="2000250"/>
            <a:ext cx="1298575" cy="350838"/>
          </a:xfrm>
          <a:custGeom>
            <a:avLst/>
            <a:gdLst>
              <a:gd name="T0" fmla="*/ 0 w 960"/>
              <a:gd name="T1" fmla="*/ 2147483647 h 304"/>
              <a:gd name="T2" fmla="*/ 2147483647 w 960"/>
              <a:gd name="T3" fmla="*/ 2147483647 h 304"/>
              <a:gd name="T4" fmla="*/ 2147483647 w 960"/>
              <a:gd name="T5" fmla="*/ 2147483647 h 304"/>
              <a:gd name="T6" fmla="*/ 2147483647 w 960"/>
              <a:gd name="T7" fmla="*/ 2147483647 h 304"/>
              <a:gd name="T8" fmla="*/ 2147483647 w 960"/>
              <a:gd name="T9" fmla="*/ 2147483647 h 304"/>
              <a:gd name="T10" fmla="*/ 2147483647 w 960"/>
              <a:gd name="T11" fmla="*/ 2147483647 h 3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0"/>
              <a:gd name="T19" fmla="*/ 0 h 304"/>
              <a:gd name="T20" fmla="*/ 960 w 960"/>
              <a:gd name="T21" fmla="*/ 304 h 3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0" h="304">
                <a:moveTo>
                  <a:pt x="0" y="112"/>
                </a:moveTo>
                <a:cubicBezTo>
                  <a:pt x="96" y="72"/>
                  <a:pt x="192" y="32"/>
                  <a:pt x="288" y="16"/>
                </a:cubicBezTo>
                <a:cubicBezTo>
                  <a:pt x="384" y="0"/>
                  <a:pt x="496" y="0"/>
                  <a:pt x="576" y="16"/>
                </a:cubicBezTo>
                <a:cubicBezTo>
                  <a:pt x="656" y="32"/>
                  <a:pt x="712" y="72"/>
                  <a:pt x="768" y="112"/>
                </a:cubicBezTo>
                <a:cubicBezTo>
                  <a:pt x="824" y="152"/>
                  <a:pt x="880" y="224"/>
                  <a:pt x="912" y="256"/>
                </a:cubicBezTo>
                <a:cubicBezTo>
                  <a:pt x="944" y="288"/>
                  <a:pt x="952" y="296"/>
                  <a:pt x="960" y="304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</p:spPr>
        <p:txBody>
          <a:bodyPr lIns="91432" tIns="45716" rIns="91432" bIns="45716"/>
          <a:lstStyle/>
          <a:p>
            <a:endParaRPr lang="en-US"/>
          </a:p>
        </p:txBody>
      </p:sp>
      <p:sp>
        <p:nvSpPr>
          <p:cNvPr id="203791" name="AutoShape 15"/>
          <p:cNvSpPr>
            <a:spLocks noChangeArrowheads="1"/>
          </p:cNvSpPr>
          <p:nvPr/>
        </p:nvSpPr>
        <p:spPr bwMode="auto">
          <a:xfrm>
            <a:off x="7766050" y="1214438"/>
            <a:ext cx="1233488" cy="500062"/>
          </a:xfrm>
          <a:prstGeom prst="wedgeRectCallout">
            <a:avLst>
              <a:gd name="adj1" fmla="val -47426"/>
              <a:gd name="adj2" fmla="val 163690"/>
            </a:avLst>
          </a:prstGeom>
          <a:solidFill>
            <a:srgbClr val="FFFF99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lIns="86478" tIns="43239" rIns="86478" bIns="43239"/>
          <a:lstStyle/>
          <a:p>
            <a:pPr algn="ctr" defTabSz="863600"/>
            <a:r>
              <a:rPr lang="en-GB" sz="2600" dirty="0">
                <a:solidFill>
                  <a:srgbClr val="000000"/>
                </a:solidFill>
              </a:rPr>
              <a:t>V~k</a:t>
            </a:r>
            <a:r>
              <a:rPr lang="en-GB" sz="2600" baseline="30000" dirty="0">
                <a:solidFill>
                  <a:srgbClr val="000000"/>
                </a:solidFill>
              </a:rPr>
              <a:t>-1/3</a:t>
            </a:r>
            <a:endParaRPr lang="da-DK" sz="2600" baseline="30000" dirty="0">
              <a:solidFill>
                <a:srgbClr val="000000"/>
              </a:solidFill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763713" y="2636838"/>
            <a:ext cx="2976562" cy="1143000"/>
            <a:chOff x="1248" y="1824"/>
            <a:chExt cx="1968" cy="768"/>
          </a:xfrm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64" name="AutoShape 17"/>
            <p:cNvSpPr>
              <a:spLocks noChangeArrowheads="1"/>
            </p:cNvSpPr>
            <p:nvPr/>
          </p:nvSpPr>
          <p:spPr bwMode="auto">
            <a:xfrm>
              <a:off x="1248" y="1824"/>
              <a:ext cx="1968" cy="768"/>
            </a:xfrm>
            <a:prstGeom prst="cloudCallout">
              <a:avLst>
                <a:gd name="adj1" fmla="val 23375"/>
                <a:gd name="adj2" fmla="val 67056"/>
              </a:avLst>
            </a:prstGeom>
            <a:solidFill>
              <a:srgbClr val="FFCC66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lIns="86486" tIns="43243" rIns="86486" bIns="43243"/>
            <a:lstStyle/>
            <a:p>
              <a:pPr algn="ctr" defTabSz="863600"/>
              <a:endParaRPr lang="en-GB" sz="2300"/>
            </a:p>
          </p:txBody>
        </p:sp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1406" y="2028"/>
            <a:ext cx="1618" cy="324"/>
          </p:xfrm>
          <a:graphic>
            <a:graphicData uri="http://schemas.openxmlformats.org/presentationml/2006/ole">
              <p:oleObj spid="_x0000_s86018" name="Ligning" r:id="rId5" imgW="888840" imgH="177480" progId="Equation.3">
                <p:embed/>
              </p:oleObj>
            </a:graphicData>
          </a:graphic>
        </p:graphicFrame>
      </p:grpSp>
      <p:sp>
        <p:nvSpPr>
          <p:cNvPr id="203795" name="AutoShape 19"/>
          <p:cNvSpPr>
            <a:spLocks noChangeArrowheads="1"/>
          </p:cNvSpPr>
          <p:nvPr/>
        </p:nvSpPr>
        <p:spPr bwMode="auto">
          <a:xfrm>
            <a:off x="1330325" y="2132856"/>
            <a:ext cx="2536825" cy="1075482"/>
          </a:xfrm>
          <a:prstGeom prst="wedgeRoundRectCallout">
            <a:avLst>
              <a:gd name="adj1" fmla="val -46745"/>
              <a:gd name="adj2" fmla="val 92046"/>
              <a:gd name="adj3" fmla="val 16667"/>
            </a:avLst>
          </a:prstGeom>
          <a:solidFill>
            <a:srgbClr val="FFFF99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lIns="86392" tIns="43196" rIns="86392" bIns="43196"/>
          <a:lstStyle/>
          <a:p>
            <a:pPr algn="ctr" defTabSz="863600"/>
            <a:r>
              <a:rPr lang="en-US" sz="1900" dirty="0">
                <a:solidFill>
                  <a:schemeClr val="bg1"/>
                </a:solidFill>
              </a:rPr>
              <a:t>Velocity spectrum:</a:t>
            </a:r>
          </a:p>
          <a:p>
            <a:pPr algn="ctr" defTabSz="863600"/>
            <a:endParaRPr lang="en-US" sz="1900" dirty="0">
              <a:solidFill>
                <a:schemeClr val="bg1"/>
              </a:solidFill>
            </a:endParaRPr>
          </a:p>
          <a:p>
            <a:pPr algn="ctr" defTabSz="863600"/>
            <a:r>
              <a:rPr lang="en-US" sz="1900" dirty="0">
                <a:solidFill>
                  <a:schemeClr val="bg1"/>
                </a:solidFill>
              </a:rPr>
              <a:t>v</a:t>
            </a:r>
            <a:r>
              <a:rPr lang="da-DK" sz="1900" dirty="0">
                <a:solidFill>
                  <a:schemeClr val="bg1"/>
                </a:solidFill>
              </a:rPr>
              <a:t>(k) = (k P(k))</a:t>
            </a:r>
            <a:r>
              <a:rPr lang="da-DK" sz="1900" baseline="30000" dirty="0">
                <a:solidFill>
                  <a:schemeClr val="bg1"/>
                </a:solidFill>
              </a:rPr>
              <a:t>1/2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203804" name="AutoShape 28"/>
          <p:cNvSpPr>
            <a:spLocks noChangeArrowheads="1"/>
          </p:cNvSpPr>
          <p:nvPr/>
        </p:nvSpPr>
        <p:spPr bwMode="auto">
          <a:xfrm>
            <a:off x="2843213" y="2133600"/>
            <a:ext cx="2808287" cy="503238"/>
          </a:xfrm>
          <a:prstGeom prst="wedgeRoundRectCallout">
            <a:avLst>
              <a:gd name="adj1" fmla="val 35361"/>
              <a:gd name="adj2" fmla="val 104574"/>
              <a:gd name="adj3" fmla="val 16667"/>
            </a:avLst>
          </a:prstGeom>
          <a:solidFill>
            <a:srgbClr val="FFFF99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lIns="91432" tIns="45716" rIns="91432" bIns="45716"/>
          <a:lstStyle/>
          <a:p>
            <a:pPr algn="ctr"/>
            <a:r>
              <a:rPr lang="en-US" sz="2200" dirty="0"/>
              <a:t>“</a:t>
            </a:r>
            <a:r>
              <a:rPr lang="en-US" sz="2200" dirty="0" err="1">
                <a:solidFill>
                  <a:schemeClr val="bg1"/>
                </a:solidFill>
              </a:rPr>
              <a:t>supergranulation</a:t>
            </a:r>
            <a:r>
              <a:rPr lang="en-US" sz="2200" dirty="0"/>
              <a:t>”</a:t>
            </a:r>
          </a:p>
        </p:txBody>
      </p:sp>
      <p:sp>
        <p:nvSpPr>
          <p:cNvPr id="203805" name="AutoShape 29"/>
          <p:cNvSpPr>
            <a:spLocks noChangeArrowheads="1"/>
          </p:cNvSpPr>
          <p:nvPr/>
        </p:nvSpPr>
        <p:spPr bwMode="auto">
          <a:xfrm>
            <a:off x="5724525" y="2852738"/>
            <a:ext cx="2808288" cy="503237"/>
          </a:xfrm>
          <a:prstGeom prst="wedgeRoundRectCallout">
            <a:avLst>
              <a:gd name="adj1" fmla="val -34171"/>
              <a:gd name="adj2" fmla="val -104259"/>
              <a:gd name="adj3" fmla="val 16667"/>
            </a:avLst>
          </a:prstGeom>
          <a:solidFill>
            <a:srgbClr val="FFFF99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lIns="91432" tIns="45716" rIns="91432" bIns="45716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“</a:t>
            </a:r>
            <a:r>
              <a:rPr lang="en-US" sz="2200" dirty="0" err="1">
                <a:solidFill>
                  <a:schemeClr val="bg1"/>
                </a:solidFill>
              </a:rPr>
              <a:t>mesogranulation</a:t>
            </a:r>
            <a:r>
              <a:rPr lang="en-US" sz="22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203806" name="AutoShape 30"/>
          <p:cNvSpPr>
            <a:spLocks noChangeArrowheads="1"/>
          </p:cNvSpPr>
          <p:nvPr/>
        </p:nvSpPr>
        <p:spPr bwMode="auto">
          <a:xfrm>
            <a:off x="5292725" y="981075"/>
            <a:ext cx="2232025" cy="503238"/>
          </a:xfrm>
          <a:prstGeom prst="wedgeRoundRectCallout">
            <a:avLst>
              <a:gd name="adj1" fmla="val 23472"/>
              <a:gd name="adj2" fmla="val 136120"/>
              <a:gd name="adj3" fmla="val 16667"/>
            </a:avLst>
          </a:prstGeom>
          <a:solidFill>
            <a:srgbClr val="FFFF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“granulation”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animBg="1"/>
      <p:bldP spid="203787" grpId="0" animBg="1"/>
      <p:bldP spid="203788" grpId="0" animBg="1"/>
      <p:bldP spid="203788" grpId="1" animBg="1"/>
      <p:bldP spid="203790" grpId="0" animBg="1"/>
      <p:bldP spid="203791" grpId="0" animBg="1"/>
      <p:bldP spid="203791" grpId="1" animBg="1"/>
      <p:bldP spid="203795" grpId="1" animBg="1"/>
      <p:bldP spid="203804" grpId="0" animBg="1"/>
      <p:bldP spid="203805" grpId="0" animBg="1"/>
      <p:bldP spid="2038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425184" cy="649287"/>
          </a:xfrm>
        </p:spPr>
        <p:txBody>
          <a:bodyPr>
            <a:normAutofit fontScale="90000"/>
          </a:bodyPr>
          <a:lstStyle/>
          <a:p>
            <a:r>
              <a:rPr lang="sv-SE" sz="2800" dirty="0" smtClean="0"/>
              <a:t>Convective scale hierarchy, T(x,y;t) at depths 0, 4, 8 &amp; 16 Mm</a:t>
            </a:r>
            <a:endParaRPr lang="en-US" sz="2700" dirty="0" smtClean="0"/>
          </a:p>
        </p:txBody>
      </p:sp>
      <p:pic>
        <p:nvPicPr>
          <p:cNvPr id="44035" name="anim2_msvc_85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2587" y="764704"/>
            <a:ext cx="5927725" cy="5926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292929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1" fill="hold"/>
                                        <p:tgtEl>
                                          <p:spTgt spid="440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403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4400" dirty="0" smtClean="0"/>
              <a:t>Magneto-convective scale hierarchy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4000" dirty="0" smtClean="0"/>
              <a:t> </a:t>
            </a:r>
            <a:r>
              <a:rPr lang="sv-SE" sz="3600" dirty="0" smtClean="0"/>
              <a:t>(PhD project: Anders Lagerfjärd, NBI/Cph)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808" cy="4925144"/>
          </a:xfrm>
        </p:spPr>
        <p:txBody>
          <a:bodyPr>
            <a:noAutofit/>
          </a:bodyPr>
          <a:lstStyle/>
          <a:p>
            <a:r>
              <a:rPr lang="sv-SE" sz="2000" dirty="0" smtClean="0"/>
              <a:t>24</a:t>
            </a:r>
            <a:r>
              <a:rPr lang="sv-SE" sz="2000" baseline="30000" dirty="0" smtClean="0"/>
              <a:t>2</a:t>
            </a:r>
            <a:r>
              <a:rPr lang="sv-SE" sz="2000" dirty="0" smtClean="0"/>
              <a:t>x20 Mm simulation box</a:t>
            </a:r>
          </a:p>
          <a:p>
            <a:pPr lvl="1"/>
            <a:r>
              <a:rPr lang="sv-SE" sz="1800" dirty="0" smtClean="0"/>
              <a:t>Up to 2016</a:t>
            </a:r>
            <a:r>
              <a:rPr lang="sv-SE" sz="1800" baseline="30000" dirty="0" smtClean="0"/>
              <a:t>2</a:t>
            </a:r>
            <a:r>
              <a:rPr lang="sv-SE" sz="1800" dirty="0" smtClean="0"/>
              <a:t>x500 grid size</a:t>
            </a:r>
            <a:endParaRPr lang="sv-SE" sz="1800" b="1" dirty="0" smtClean="0">
              <a:solidFill>
                <a:srgbClr val="FFCC66"/>
              </a:solidFill>
            </a:endParaRPr>
          </a:p>
          <a:p>
            <a:pPr lvl="1"/>
            <a:r>
              <a:rPr lang="sv-SE" sz="1800" b="1" dirty="0" smtClean="0">
                <a:solidFill>
                  <a:srgbClr val="FFCC66"/>
                </a:solidFill>
              </a:rPr>
              <a:t>Initially zero </a:t>
            </a:r>
            <a:r>
              <a:rPr lang="sv-SE" sz="1800" dirty="0" smtClean="0"/>
              <a:t>magnetic field, hierarchical convection</a:t>
            </a:r>
          </a:p>
          <a:p>
            <a:pPr lvl="1"/>
            <a:r>
              <a:rPr lang="sv-SE" sz="1800" dirty="0" smtClean="0"/>
              <a:t>A </a:t>
            </a:r>
            <a:r>
              <a:rPr lang="sv-SE" sz="1800" b="1" dirty="0" smtClean="0">
                <a:solidFill>
                  <a:srgbClr val="FFCC66"/>
                </a:solidFill>
              </a:rPr>
              <a:t>1 kG horizontal field </a:t>
            </a:r>
            <a:r>
              <a:rPr lang="sv-SE" sz="1800" dirty="0" smtClean="0"/>
              <a:t>enters </a:t>
            </a:r>
            <a:br>
              <a:rPr lang="sv-SE" sz="1800" dirty="0" smtClean="0"/>
            </a:br>
            <a:r>
              <a:rPr lang="sv-SE" sz="1800" dirty="0" smtClean="0"/>
              <a:t>through the bottom</a:t>
            </a:r>
          </a:p>
          <a:p>
            <a:pPr lvl="1"/>
            <a:endParaRPr lang="sv-SE" sz="1800" b="1" dirty="0" smtClean="0">
              <a:solidFill>
                <a:srgbClr val="FFCC66"/>
              </a:solidFill>
            </a:endParaRPr>
          </a:p>
          <a:p>
            <a:r>
              <a:rPr lang="sv-SE" sz="2000" dirty="0" smtClean="0"/>
              <a:t>Spontaneously develops a multi-scale, ~self-similar magnetic field</a:t>
            </a:r>
          </a:p>
          <a:p>
            <a:pPr lvl="1"/>
            <a:r>
              <a:rPr lang="sv-SE" sz="1800" dirty="0" smtClean="0"/>
              <a:t>Structure development followed for </a:t>
            </a:r>
            <a:r>
              <a:rPr lang="sv-SE" sz="1800" b="1" dirty="0" smtClean="0">
                <a:solidFill>
                  <a:srgbClr val="FFCC66"/>
                </a:solidFill>
              </a:rPr>
              <a:t>~ 30h solar time at 252</a:t>
            </a:r>
            <a:r>
              <a:rPr lang="sv-SE" sz="18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800" b="1" dirty="0" smtClean="0">
                <a:solidFill>
                  <a:srgbClr val="FFCC66"/>
                </a:solidFill>
              </a:rPr>
              <a:t>x500 </a:t>
            </a:r>
          </a:p>
          <a:p>
            <a:pPr lvl="1"/>
            <a:r>
              <a:rPr lang="sv-SE" sz="1800" dirty="0" smtClean="0"/>
              <a:t>Emergence studied for </a:t>
            </a:r>
          </a:p>
          <a:p>
            <a:pPr lvl="2"/>
            <a:r>
              <a:rPr lang="sv-SE" sz="1600" b="1" dirty="0" smtClean="0">
                <a:solidFill>
                  <a:srgbClr val="FFCC66"/>
                </a:solidFill>
              </a:rPr>
              <a:t>~ 3h at 504</a:t>
            </a:r>
            <a:r>
              <a:rPr lang="sv-SE" sz="16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600" b="1" dirty="0" smtClean="0">
                <a:solidFill>
                  <a:srgbClr val="FFCC66"/>
                </a:solidFill>
              </a:rPr>
              <a:t>x500,</a:t>
            </a:r>
          </a:p>
          <a:p>
            <a:pPr lvl="2"/>
            <a:r>
              <a:rPr lang="sv-SE" sz="1600" b="1" dirty="0" smtClean="0">
                <a:solidFill>
                  <a:srgbClr val="FFCC66"/>
                </a:solidFill>
              </a:rPr>
              <a:t>~1h at 1008</a:t>
            </a:r>
            <a:r>
              <a:rPr lang="sv-SE" sz="16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600" b="1" dirty="0" smtClean="0">
                <a:solidFill>
                  <a:srgbClr val="FFCC66"/>
                </a:solidFill>
              </a:rPr>
              <a:t>x500</a:t>
            </a:r>
          </a:p>
          <a:p>
            <a:pPr lvl="2"/>
            <a:r>
              <a:rPr lang="sv-SE" sz="1600" b="1" dirty="0" smtClean="0">
                <a:solidFill>
                  <a:srgbClr val="FFCC66"/>
                </a:solidFill>
              </a:rPr>
              <a:t>~15m at 2016</a:t>
            </a:r>
            <a:r>
              <a:rPr lang="sv-SE" sz="16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600" b="1" dirty="0" smtClean="0">
                <a:solidFill>
                  <a:srgbClr val="FFCC66"/>
                </a:solidFill>
              </a:rPr>
              <a:t>x500</a:t>
            </a:r>
          </a:p>
          <a:p>
            <a:pPr lvl="1"/>
            <a:endParaRPr lang="en-US" sz="1800" b="1" dirty="0">
              <a:solidFill>
                <a:srgbClr val="FFCC66"/>
              </a:solidFill>
            </a:endParaRPr>
          </a:p>
        </p:txBody>
      </p:sp>
      <p:pic>
        <p:nvPicPr>
          <p:cNvPr id="5" name="mhd011_504_by-color.avi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781872" y="1910680"/>
            <a:ext cx="4038600" cy="4038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4"/>
          <p:cNvSpPr>
            <a:spLocks noGrp="1"/>
          </p:cNvSpPr>
          <p:nvPr>
            <p:ph idx="1"/>
          </p:nvPr>
        </p:nvSpPr>
        <p:spPr>
          <a:xfrm>
            <a:off x="428625" y="1239540"/>
            <a:ext cx="4643438" cy="4853756"/>
          </a:xfrm>
          <a:solidFill>
            <a:schemeClr val="bg1">
              <a:lumMod val="75000"/>
              <a:lumOff val="25000"/>
            </a:schemeClr>
          </a:solidFill>
        </p:spPr>
        <p:txBody>
          <a:bodyPr>
            <a:normAutofit lnSpcReduction="10000"/>
          </a:bodyPr>
          <a:lstStyle/>
          <a:p>
            <a:r>
              <a:rPr lang="da-DK" dirty="0" smtClean="0"/>
              <a:t>Vertical transport </a:t>
            </a:r>
            <a:r>
              <a:rPr lang="da-DK" dirty="0" smtClean="0">
                <a:sym typeface="Symbol"/>
              </a:rPr>
              <a:t> s</a:t>
            </a:r>
            <a:r>
              <a:rPr lang="da-DK" dirty="0" smtClean="0"/>
              <a:t>caling of magnetic field fluctuations with depth</a:t>
            </a:r>
          </a:p>
          <a:p>
            <a:pPr lvl="1"/>
            <a:r>
              <a:rPr lang="da-DK" b="1" dirty="0" smtClean="0"/>
              <a:t>B</a:t>
            </a:r>
            <a:r>
              <a:rPr lang="da-DK" b="1" baseline="-25000" dirty="0" smtClean="0"/>
              <a:t>rms</a:t>
            </a:r>
            <a:r>
              <a:rPr lang="da-DK" dirty="0" smtClean="0"/>
              <a:t>  ~  </a:t>
            </a:r>
            <a:r>
              <a:rPr lang="da-DK" b="1" dirty="0" smtClean="0">
                <a:sym typeface="Symbol" pitchFamily="18" charset="2"/>
              </a:rPr>
              <a:t></a:t>
            </a:r>
            <a:r>
              <a:rPr lang="da-DK" b="1" baseline="30000" dirty="0" smtClean="0"/>
              <a:t>1/2</a:t>
            </a:r>
          </a:p>
          <a:p>
            <a:pPr>
              <a:buFont typeface="Wingdings" pitchFamily="2" charset="2"/>
              <a:buNone/>
            </a:pPr>
            <a:endParaRPr lang="da-DK" dirty="0" smtClean="0"/>
          </a:p>
          <a:p>
            <a:r>
              <a:rPr lang="da-DK" dirty="0" smtClean="0"/>
              <a:t>Spontaneous creation of</a:t>
            </a:r>
            <a:br>
              <a:rPr lang="da-DK" dirty="0" smtClean="0"/>
            </a:br>
            <a:r>
              <a:rPr lang="da-DK" dirty="0" smtClean="0"/>
              <a:t>a hierarchy of emerging magnetic flux structures</a:t>
            </a:r>
            <a:endParaRPr lang="en-US" dirty="0" smtClean="0"/>
          </a:p>
          <a:p>
            <a:pPr lvl="1"/>
            <a:r>
              <a:rPr lang="da-DK" b="1" dirty="0" smtClean="0">
                <a:solidFill>
                  <a:srgbClr val="FFCC66"/>
                </a:solidFill>
              </a:rPr>
              <a:t>Even though the boundary condition injects a smooth magnetic field!</a:t>
            </a:r>
            <a:endParaRPr lang="en-US" b="1" baseline="30000" dirty="0" smtClean="0">
              <a:solidFill>
                <a:srgbClr val="FFCC66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700608" y="105122"/>
            <a:ext cx="7543800" cy="1163638"/>
          </a:xfrm>
        </p:spPr>
        <p:txBody>
          <a:bodyPr>
            <a:noAutofit/>
          </a:bodyPr>
          <a:lstStyle/>
          <a:p>
            <a:r>
              <a:rPr lang="da-DK" sz="3700" dirty="0" smtClean="0"/>
              <a:t>’Quiet’ Sun Magnetic Flux Emergence</a:t>
            </a:r>
            <a:br>
              <a:rPr lang="da-DK" sz="3700" dirty="0" smtClean="0"/>
            </a:br>
            <a:endParaRPr lang="en-US" sz="3700" dirty="0" smtClean="0"/>
          </a:p>
        </p:txBody>
      </p:sp>
      <p:pic>
        <p:nvPicPr>
          <p:cNvPr id="4" name="Picture 44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735997"/>
            <a:ext cx="5581824" cy="40505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433888" y="3306763"/>
            <a:ext cx="3495675" cy="1836737"/>
            <a:chOff x="4362547" y="2520990"/>
            <a:chExt cx="3495607" cy="1836704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4362547" y="2520990"/>
              <a:ext cx="3495607" cy="18367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77" name="TextBox 13"/>
            <p:cNvSpPr txBox="1">
              <a:spLocks noChangeArrowheads="1"/>
            </p:cNvSpPr>
            <p:nvPr/>
          </p:nvSpPr>
          <p:spPr bwMode="auto">
            <a:xfrm rot="-1663488">
              <a:off x="5305951" y="3112148"/>
              <a:ext cx="1040359" cy="30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a-DK">
                  <a:solidFill>
                    <a:srgbClr val="0070C0"/>
                  </a:solidFill>
                </a:rPr>
                <a:t>slope = ½</a:t>
              </a:r>
              <a:endParaRPr lang="en-US">
                <a:solidFill>
                  <a:srgbClr val="0070C0"/>
                </a:solidFill>
              </a:endParaRPr>
            </a:p>
          </p:txBody>
        </p:sp>
      </p:grpSp>
      <p:pic>
        <p:nvPicPr>
          <p:cNvPr id="8" name="Picture 44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071813"/>
            <a:ext cx="3571875" cy="2592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Left Arrow 9"/>
          <p:cNvSpPr/>
          <p:nvPr/>
        </p:nvSpPr>
        <p:spPr>
          <a:xfrm>
            <a:off x="8388424" y="3933056"/>
            <a:ext cx="504056" cy="288032"/>
          </a:xfrm>
          <a:prstGeom prst="leftArrow">
            <a:avLst/>
          </a:prstGeom>
          <a:solidFill>
            <a:srgbClr val="FF0000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 rot="10800000">
            <a:off x="3491880" y="4005064"/>
            <a:ext cx="504056" cy="288032"/>
          </a:xfrm>
          <a:prstGeom prst="leftArrow">
            <a:avLst/>
          </a:prstGeom>
          <a:solidFill>
            <a:srgbClr val="FF0000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 rot="10800000">
            <a:off x="4283969" y="5373216"/>
            <a:ext cx="504056" cy="288032"/>
          </a:xfrm>
          <a:prstGeom prst="leftArrow">
            <a:avLst/>
          </a:prstGeom>
          <a:solidFill>
            <a:srgbClr val="FF0000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10800000">
            <a:off x="5688124" y="2564904"/>
            <a:ext cx="252028" cy="144016"/>
          </a:xfrm>
          <a:prstGeom prst="leftArrow">
            <a:avLst/>
          </a:prstGeom>
          <a:solidFill>
            <a:srgbClr val="FF0000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946" name="Picture 2" descr="C:\Users\Aake\Documents\Projects\Anders\jpeg\mhd011\504\by-color.0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573016"/>
            <a:ext cx="3120380" cy="3120380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 descr="C:\Users\Aake\Documents\Projects\Anders\jpeg\mhd012\1008\run2\by-color.00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44824"/>
            <a:ext cx="4032448" cy="4032448"/>
          </a:xfrm>
          <a:prstGeom prst="rect">
            <a:avLst/>
          </a:prstGeom>
          <a:noFill/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3" descr="C:\Users\Aake\Documents\Projects\Anders\jpeg\mhd012\1008\run2\by-gray.002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844824"/>
            <a:ext cx="4037722" cy="4037722"/>
          </a:xfrm>
          <a:prstGeom prst="rect">
            <a:avLst/>
          </a:prstGeom>
          <a:noFill/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138" name="Picture 2" descr="C:\Users\Aake\Documents\Projects\Anders\jpeg\mhd012\1008\run2\ic.002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644008" y="1843881"/>
            <a:ext cx="4038600" cy="4038600"/>
          </a:xfrm>
          <a:prstGeom prst="rect">
            <a:avLst/>
          </a:prstGeom>
          <a:noFill/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Larger injected flux density </a:t>
            </a:r>
            <a:br>
              <a:rPr lang="sv-SE" dirty="0" smtClean="0"/>
            </a:br>
            <a:r>
              <a:rPr lang="sv-SE" dirty="0" smtClean="0">
                <a:sym typeface="Symbol"/>
              </a:rPr>
              <a:t> larger field strength at the surface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Here’s another case:</a:t>
            </a:r>
          </a:p>
          <a:p>
            <a:pPr lvl="2"/>
            <a:endParaRPr lang="sv-SE" dirty="0" smtClean="0"/>
          </a:p>
          <a:p>
            <a:r>
              <a:rPr lang="sv-SE" sz="2000" b="1" dirty="0" smtClean="0">
                <a:solidFill>
                  <a:srgbClr val="FFCC66"/>
                </a:solidFill>
              </a:rPr>
              <a:t>24</a:t>
            </a:r>
            <a:r>
              <a:rPr lang="sv-SE" sz="20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2000" b="1" dirty="0" smtClean="0">
                <a:solidFill>
                  <a:srgbClr val="FFCC66"/>
                </a:solidFill>
              </a:rPr>
              <a:t>x20 Mm </a:t>
            </a:r>
            <a:r>
              <a:rPr lang="sv-SE" sz="2000" dirty="0" smtClean="0"/>
              <a:t>simulation box</a:t>
            </a:r>
          </a:p>
          <a:p>
            <a:pPr lvl="1"/>
            <a:r>
              <a:rPr lang="sv-SE" sz="1800" dirty="0" smtClean="0"/>
              <a:t>Up to 2016</a:t>
            </a:r>
            <a:r>
              <a:rPr lang="sv-SE" sz="1800" baseline="30000" dirty="0" smtClean="0"/>
              <a:t>2</a:t>
            </a:r>
            <a:r>
              <a:rPr lang="sv-SE" sz="1800" dirty="0" smtClean="0"/>
              <a:t>x500 grid size</a:t>
            </a:r>
            <a:endParaRPr lang="sv-SE" sz="1800" b="1" dirty="0" smtClean="0">
              <a:solidFill>
                <a:srgbClr val="FFCC66"/>
              </a:solidFill>
            </a:endParaRPr>
          </a:p>
          <a:p>
            <a:pPr lvl="1"/>
            <a:r>
              <a:rPr lang="sv-SE" sz="1800" dirty="0" smtClean="0"/>
              <a:t>A </a:t>
            </a:r>
            <a:r>
              <a:rPr lang="sv-SE" sz="1800" b="1" dirty="0" smtClean="0">
                <a:solidFill>
                  <a:srgbClr val="FFCC66"/>
                </a:solidFill>
              </a:rPr>
              <a:t>3 kG horizontal field </a:t>
            </a:r>
            <a:r>
              <a:rPr lang="sv-SE" sz="1800" dirty="0" smtClean="0"/>
              <a:t>enters </a:t>
            </a:r>
            <a:br>
              <a:rPr lang="sv-SE" sz="1800" dirty="0" smtClean="0"/>
            </a:br>
            <a:r>
              <a:rPr lang="sv-SE" sz="1800" dirty="0" smtClean="0"/>
              <a:t>through the bottom</a:t>
            </a:r>
          </a:p>
          <a:p>
            <a:pPr lvl="1"/>
            <a:r>
              <a:rPr lang="sv-SE" sz="1800" dirty="0" smtClean="0"/>
              <a:t>Initially</a:t>
            </a:r>
            <a:r>
              <a:rPr lang="sv-SE" sz="1800" b="1" dirty="0" smtClean="0">
                <a:solidFill>
                  <a:srgbClr val="FFCC66"/>
                </a:solidFill>
              </a:rPr>
              <a:t> prefilled magnetic field</a:t>
            </a:r>
            <a:r>
              <a:rPr lang="sv-SE" sz="1800" dirty="0" smtClean="0"/>
              <a:t>, consistent with density scaling </a:t>
            </a:r>
          </a:p>
          <a:p>
            <a:pPr lvl="1"/>
            <a:endParaRPr lang="sv-SE" sz="1800" b="1" dirty="0" smtClean="0">
              <a:solidFill>
                <a:srgbClr val="FFCC66"/>
              </a:solidFill>
            </a:endParaRPr>
          </a:p>
          <a:p>
            <a:r>
              <a:rPr lang="sv-SE" sz="2000" dirty="0" smtClean="0"/>
              <a:t>Pre-filling the simulation box speeds up development of the hierarchical magnetic field</a:t>
            </a:r>
          </a:p>
          <a:p>
            <a:pPr lvl="1"/>
            <a:r>
              <a:rPr lang="sv-SE" sz="1800" dirty="0" smtClean="0"/>
              <a:t>Structure development followed for </a:t>
            </a:r>
            <a:r>
              <a:rPr lang="sv-SE" sz="1800" b="1" dirty="0" smtClean="0">
                <a:solidFill>
                  <a:srgbClr val="FFCC66"/>
                </a:solidFill>
              </a:rPr>
              <a:t>~ 8h solar time at 504</a:t>
            </a:r>
            <a:r>
              <a:rPr lang="sv-SE" sz="18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800" b="1" dirty="0" smtClean="0">
                <a:solidFill>
                  <a:srgbClr val="FFCC66"/>
                </a:solidFill>
              </a:rPr>
              <a:t>x500 </a:t>
            </a:r>
          </a:p>
          <a:p>
            <a:pPr lvl="1"/>
            <a:r>
              <a:rPr lang="sv-SE" sz="1800" dirty="0" smtClean="0"/>
              <a:t>Emergence studied for </a:t>
            </a:r>
          </a:p>
          <a:p>
            <a:pPr lvl="2"/>
            <a:r>
              <a:rPr lang="sv-SE" sz="1600" b="1" dirty="0" smtClean="0">
                <a:solidFill>
                  <a:srgbClr val="FFCC66"/>
                </a:solidFill>
              </a:rPr>
              <a:t>~2h at 1008</a:t>
            </a:r>
            <a:r>
              <a:rPr lang="sv-SE" sz="16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600" b="1" dirty="0" smtClean="0">
                <a:solidFill>
                  <a:srgbClr val="FFCC66"/>
                </a:solidFill>
              </a:rPr>
              <a:t>x500</a:t>
            </a:r>
          </a:p>
          <a:p>
            <a:pPr lvl="2"/>
            <a:r>
              <a:rPr lang="sv-SE" sz="1600" b="1" dirty="0" smtClean="0">
                <a:solidFill>
                  <a:srgbClr val="FFCC66"/>
                </a:solidFill>
              </a:rPr>
              <a:t>~15m at 2016</a:t>
            </a:r>
            <a:r>
              <a:rPr lang="sv-SE" sz="1600" b="1" baseline="30000" dirty="0" smtClean="0">
                <a:solidFill>
                  <a:srgbClr val="FFCC66"/>
                </a:solidFill>
              </a:rPr>
              <a:t>2</a:t>
            </a:r>
            <a:r>
              <a:rPr lang="sv-SE" sz="1600" b="1" dirty="0" smtClean="0">
                <a:solidFill>
                  <a:srgbClr val="FFCC66"/>
                </a:solidFill>
              </a:rPr>
              <a:t>x500</a:t>
            </a:r>
            <a:endParaRPr lang="sv-SE" dirty="0" smtClean="0"/>
          </a:p>
          <a:p>
            <a:endParaRPr lang="en-US" dirty="0"/>
          </a:p>
        </p:txBody>
      </p:sp>
      <p:pic>
        <p:nvPicPr>
          <p:cNvPr id="7" name="mhd012_1008_ic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572000" y="1772816"/>
            <a:ext cx="4296544" cy="429654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2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 cstate="print"/>
          <a:srcRect l="18634" t="4720" r="19942"/>
          <a:stretch>
            <a:fillRect/>
          </a:stretch>
        </p:blipFill>
        <p:spPr bwMode="auto">
          <a:xfrm>
            <a:off x="1331639" y="728666"/>
            <a:ext cx="6201964" cy="601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oup 4"/>
          <p:cNvGrpSpPr/>
          <p:nvPr/>
        </p:nvGrpSpPr>
        <p:grpSpPr>
          <a:xfrm>
            <a:off x="539552" y="697646"/>
            <a:ext cx="5569262" cy="5270168"/>
            <a:chOff x="395536" y="0"/>
            <a:chExt cx="6136159" cy="5967814"/>
          </a:xfr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854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5536" y="0"/>
              <a:ext cx="6136159" cy="596781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691680" y="260648"/>
              <a:ext cx="2661976" cy="418223"/>
            </a:xfrm>
            <a:prstGeom prst="rect">
              <a:avLst/>
            </a:prstGeom>
            <a:solidFill>
              <a:schemeClr val="bg1">
                <a:lumMod val="50000"/>
                <a:lumOff val="50000"/>
                <a:alpha val="57000"/>
              </a:schemeClr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a-DK" b="1" dirty="0" smtClean="0"/>
                <a:t>Continuum intensity</a:t>
              </a:r>
              <a:endParaRPr lang="en-US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03848" y="692696"/>
            <a:ext cx="5400600" cy="5232771"/>
            <a:chOff x="3059832" y="0"/>
            <a:chExt cx="5950329" cy="5925467"/>
          </a:xfrm>
        </p:grpSpPr>
        <p:pic>
          <p:nvPicPr>
            <p:cNvPr id="10854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59832" y="0"/>
              <a:ext cx="5950329" cy="592546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5076055" y="332656"/>
              <a:ext cx="2803270" cy="418223"/>
            </a:xfrm>
            <a:prstGeom prst="rect">
              <a:avLst/>
            </a:prstGeom>
            <a:solidFill>
              <a:schemeClr val="tx1">
                <a:lumMod val="65000"/>
                <a:alpha val="85000"/>
              </a:schemeClr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a-DK" b="1" dirty="0" smtClean="0"/>
                <a:t>Strong magnetic field</a:t>
              </a:r>
              <a:endParaRPr lang="en-US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59831" y="1457434"/>
            <a:ext cx="5469325" cy="5233025"/>
            <a:chOff x="2915816" y="764704"/>
            <a:chExt cx="6026050" cy="5925755"/>
          </a:xfrm>
        </p:grpSpPr>
        <p:pic>
          <p:nvPicPr>
            <p:cNvPr id="108548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15816" y="764704"/>
              <a:ext cx="6026050" cy="592575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4788023" y="980727"/>
              <a:ext cx="2643256" cy="418223"/>
            </a:xfrm>
            <a:prstGeom prst="rect">
              <a:avLst/>
            </a:prstGeom>
            <a:solidFill>
              <a:schemeClr val="tx1">
                <a:lumMod val="65000"/>
                <a:alpha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a-DK" b="1" dirty="0" smtClean="0"/>
                <a:t>Weak magnetic field</a:t>
              </a:r>
              <a:endParaRPr lang="en-US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67544" y="1393253"/>
            <a:ext cx="5492392" cy="5292156"/>
            <a:chOff x="323528" y="692696"/>
            <a:chExt cx="6051465" cy="5992713"/>
          </a:xfrm>
        </p:grpSpPr>
        <p:pic>
          <p:nvPicPr>
            <p:cNvPr id="108549" name="Picture 5"/>
            <p:cNvPicPr>
              <a:picLocks noChangeAspect="1" noChangeArrowheads="1"/>
            </p:cNvPicPr>
            <p:nvPr/>
          </p:nvPicPr>
          <p:blipFill>
            <a:blip r:embed="rId7" cstate="print">
              <a:lum bright="20000" contrast="10000"/>
            </a:blip>
            <a:srcRect/>
            <a:stretch>
              <a:fillRect/>
            </a:stretch>
          </p:blipFill>
          <p:spPr bwMode="auto">
            <a:xfrm>
              <a:off x="323528" y="692696"/>
              <a:ext cx="6051465" cy="599271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2051720" y="908719"/>
              <a:ext cx="2760882" cy="418223"/>
            </a:xfrm>
            <a:prstGeom prst="rect">
              <a:avLst/>
            </a:prstGeom>
            <a:solidFill>
              <a:schemeClr val="bg1">
                <a:lumMod val="65000"/>
                <a:lumOff val="35000"/>
                <a:alpha val="85000"/>
              </a:schemeClr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a-DK" b="1" dirty="0" smtClean="0"/>
                <a:t>Line-of-sight velocity</a:t>
              </a:r>
              <a:endParaRPr lang="en-US" b="1" dirty="0"/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864096"/>
          </a:xfrm>
        </p:spPr>
        <p:txBody>
          <a:bodyPr>
            <a:noAutofit/>
          </a:bodyPr>
          <a:lstStyle/>
          <a:p>
            <a:r>
              <a:rPr lang="da-DK" sz="2400" dirty="0" smtClean="0"/>
              <a:t>SST/CRISP observations by Narayan &amp; Scharmer (arXiv:2010)</a:t>
            </a:r>
            <a:endParaRPr lang="en-US" sz="2400" dirty="0"/>
          </a:p>
        </p:txBody>
      </p:sp>
      <p:sp>
        <p:nvSpPr>
          <p:cNvPr id="18" name="Line Callout 1 17"/>
          <p:cNvSpPr/>
          <p:nvPr/>
        </p:nvSpPr>
        <p:spPr>
          <a:xfrm>
            <a:off x="4572000" y="2564904"/>
            <a:ext cx="1152128" cy="1224136"/>
          </a:xfrm>
          <a:prstGeom prst="borderCallout1">
            <a:avLst>
              <a:gd name="adj1" fmla="val 76228"/>
              <a:gd name="adj2" fmla="val -2043"/>
              <a:gd name="adj3" fmla="val 137621"/>
              <a:gd name="adj4" fmla="val -43458"/>
            </a:avLst>
          </a:prstGeom>
          <a:solidFill>
            <a:srgbClr val="FFFFB7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 smtClean="0">
                <a:solidFill>
                  <a:schemeClr val="bg1"/>
                </a:solidFill>
              </a:rPr>
              <a:t>B &gt; 200 G mask with enhanced contrast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4400" dirty="0" smtClean="0"/>
              <a:t>Plage region magnetoconvection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4000" dirty="0" smtClean="0"/>
              <a:t> </a:t>
            </a:r>
            <a:r>
              <a:rPr lang="sv-SE" sz="3600" dirty="0" smtClean="0"/>
              <a:t>(PhD project: Anders Lagerfjärd, NBI/Cph)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783357"/>
            <a:ext cx="4824536" cy="4525963"/>
          </a:xfrm>
        </p:spPr>
        <p:txBody>
          <a:bodyPr>
            <a:normAutofit fontScale="70000" lnSpcReduction="20000"/>
          </a:bodyPr>
          <a:lstStyle/>
          <a:p>
            <a:r>
              <a:rPr lang="sv-SE" b="1" dirty="0" smtClean="0">
                <a:solidFill>
                  <a:srgbClr val="FFCC66"/>
                </a:solidFill>
              </a:rPr>
              <a:t>12</a:t>
            </a:r>
            <a:r>
              <a:rPr lang="sv-SE" b="1" baseline="30000" dirty="0" smtClean="0">
                <a:solidFill>
                  <a:srgbClr val="FFCC66"/>
                </a:solidFill>
              </a:rPr>
              <a:t>2</a:t>
            </a:r>
            <a:r>
              <a:rPr lang="sv-SE" b="1" dirty="0" smtClean="0">
                <a:solidFill>
                  <a:srgbClr val="FFCC66"/>
                </a:solidFill>
              </a:rPr>
              <a:t>x20</a:t>
            </a:r>
            <a:r>
              <a:rPr lang="sv-SE" dirty="0" smtClean="0"/>
              <a:t> Mm simulation box</a:t>
            </a:r>
          </a:p>
          <a:p>
            <a:pPr lvl="1"/>
            <a:r>
              <a:rPr lang="sv-SE" dirty="0" smtClean="0"/>
              <a:t>Up to 2016</a:t>
            </a:r>
            <a:r>
              <a:rPr lang="sv-SE" baseline="30000" dirty="0" smtClean="0"/>
              <a:t>2</a:t>
            </a:r>
            <a:r>
              <a:rPr lang="sv-SE" dirty="0" smtClean="0"/>
              <a:t>x500 grid size</a:t>
            </a:r>
          </a:p>
          <a:p>
            <a:pPr lvl="1"/>
            <a:r>
              <a:rPr lang="sv-SE" b="1" dirty="0" smtClean="0">
                <a:solidFill>
                  <a:srgbClr val="FFCC66"/>
                </a:solidFill>
              </a:rPr>
              <a:t>Non-zero mean vertical magnetic flux</a:t>
            </a:r>
          </a:p>
          <a:p>
            <a:pPr lvl="1">
              <a:buNone/>
            </a:pPr>
            <a:r>
              <a:rPr lang="sv-SE" dirty="0" smtClean="0"/>
              <a:t>  </a:t>
            </a:r>
          </a:p>
          <a:p>
            <a:r>
              <a:rPr lang="sv-SE" dirty="0" smtClean="0"/>
              <a:t>Initial condition</a:t>
            </a:r>
            <a:endParaRPr lang="sv-SE" b="1" dirty="0" smtClean="0">
              <a:solidFill>
                <a:srgbClr val="FFCC66"/>
              </a:solidFill>
            </a:endParaRPr>
          </a:p>
          <a:p>
            <a:pPr lvl="1"/>
            <a:r>
              <a:rPr lang="sv-SE" dirty="0" smtClean="0"/>
              <a:t>Initially uniform magnetic field evolved for several solar h</a:t>
            </a:r>
          </a:p>
          <a:p>
            <a:pPr lvl="1"/>
            <a:r>
              <a:rPr lang="sv-SE" dirty="0" smtClean="0"/>
              <a:t>Field strength then slowly increased until </a:t>
            </a:r>
            <a:r>
              <a:rPr lang="sv-SE" b="1" dirty="0" smtClean="0">
                <a:solidFill>
                  <a:srgbClr val="FFCC66"/>
                </a:solidFill>
              </a:rPr>
              <a:t>&lt;B&gt; ~ 600 G</a:t>
            </a:r>
          </a:p>
          <a:p>
            <a:pPr lvl="1"/>
            <a:r>
              <a:rPr lang="sv-SE" dirty="0" smtClean="0"/>
              <a:t>Ensures realistic initial structure</a:t>
            </a:r>
          </a:p>
          <a:p>
            <a:pPr lvl="1"/>
            <a:endParaRPr lang="sv-SE" dirty="0" smtClean="0"/>
          </a:p>
          <a:p>
            <a:r>
              <a:rPr lang="sv-SE" dirty="0" smtClean="0">
                <a:solidFill>
                  <a:srgbClr val="FFCC66"/>
                </a:solidFill>
              </a:rPr>
              <a:t>Synthetic diagnostics </a:t>
            </a:r>
          </a:p>
          <a:p>
            <a:pPr lvl="1"/>
            <a:r>
              <a:rPr lang="sv-SE" dirty="0" smtClean="0"/>
              <a:t>LILIA / NICOLE, 3-D synthesis version</a:t>
            </a:r>
          </a:p>
          <a:p>
            <a:pPr lvl="1"/>
            <a:r>
              <a:rPr lang="sv-SE" dirty="0" smtClean="0"/>
              <a:t>Compared with SST/CRISP  observations of small scale plage magnetoconvection by </a:t>
            </a:r>
            <a:br>
              <a:rPr lang="sv-SE" dirty="0" smtClean="0"/>
            </a:br>
            <a:r>
              <a:rPr lang="sv-SE" b="1" dirty="0" smtClean="0">
                <a:solidFill>
                  <a:srgbClr val="FFCC66"/>
                </a:solidFill>
              </a:rPr>
              <a:t>Narayan &amp; Scharmer (astro-ph 2010)</a:t>
            </a:r>
            <a:endParaRPr lang="sv-SE" dirty="0" smtClean="0"/>
          </a:p>
          <a:p>
            <a:pPr lvl="2"/>
            <a:endParaRPr lang="sv-SE" dirty="0" smtClean="0"/>
          </a:p>
          <a:p>
            <a:endParaRPr lang="sv-SE" b="1" dirty="0" smtClean="0">
              <a:solidFill>
                <a:srgbClr val="FFCC66"/>
              </a:solidFill>
            </a:endParaRPr>
          </a:p>
          <a:p>
            <a:pPr lvl="1"/>
            <a:endParaRPr lang="en-US" b="1" dirty="0">
              <a:solidFill>
                <a:srgbClr val="FFCC66"/>
              </a:solidFill>
            </a:endParaRPr>
          </a:p>
        </p:txBody>
      </p:sp>
      <p:pic>
        <p:nvPicPr>
          <p:cNvPr id="6" name="Picture 2" descr="C:\Users\Aake\Desktop\My Dropbox\PlageConvection\observations\vlos_blos_mask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132856"/>
            <a:ext cx="3582556" cy="4525963"/>
          </a:xfrm>
          <a:prstGeom prst="rect">
            <a:avLst/>
          </a:prstGeom>
          <a:noFill/>
          <a:ln w="12700">
            <a:solidFill>
              <a:schemeClr val="bg1">
                <a:lumMod val="85000"/>
                <a:lumOff val="1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364088" y="2132856"/>
            <a:ext cx="3600400" cy="338554"/>
          </a:xfrm>
          <a:prstGeom prst="rect">
            <a:avLst/>
          </a:prstGeom>
          <a:solidFill>
            <a:schemeClr val="bg1">
              <a:lumMod val="65000"/>
              <a:lumOff val="35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FFCC66"/>
                </a:solidFill>
              </a:rPr>
              <a:t>Narayan &amp; Scharmer (</a:t>
            </a:r>
            <a:r>
              <a:rPr lang="sv-SE" sz="1400" b="1" dirty="0" smtClean="0">
                <a:solidFill>
                  <a:srgbClr val="FFCC66"/>
                </a:solidFill>
              </a:rPr>
              <a:t>astro-ph</a:t>
            </a:r>
            <a:r>
              <a:rPr lang="sv-SE" sz="1600" b="1" dirty="0" smtClean="0">
                <a:solidFill>
                  <a:srgbClr val="FFCC66"/>
                </a:solidFill>
              </a:rPr>
              <a:t> 2010)</a:t>
            </a:r>
            <a:endParaRPr lang="en-US" sz="1600" dirty="0"/>
          </a:p>
        </p:txBody>
      </p:sp>
      <p:grpSp>
        <p:nvGrpSpPr>
          <p:cNvPr id="8" name="Group 7"/>
          <p:cNvGrpSpPr/>
          <p:nvPr/>
        </p:nvGrpSpPr>
        <p:grpSpPr>
          <a:xfrm>
            <a:off x="6012160" y="3861048"/>
            <a:ext cx="2708920" cy="2708920"/>
            <a:chOff x="6012160" y="3861048"/>
            <a:chExt cx="2708920" cy="2708920"/>
          </a:xfrm>
        </p:grpSpPr>
        <p:pic>
          <p:nvPicPr>
            <p:cNvPr id="89091" name="Picture 3" descr="C:\Users\Aake\Desktop\My Dropbox\PlageConvection\2016\composite2_fullres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12160" y="3861048"/>
              <a:ext cx="2708920" cy="2708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6084168" y="3882534"/>
              <a:ext cx="2520280" cy="338554"/>
            </a:xfrm>
            <a:prstGeom prst="rect">
              <a:avLst/>
            </a:prstGeom>
            <a:solidFill>
              <a:schemeClr val="bg1">
                <a:lumMod val="65000"/>
                <a:lumOff val="35000"/>
                <a:alpha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sv-SE" sz="1600" b="1" dirty="0" smtClean="0">
                  <a:solidFill>
                    <a:srgbClr val="FFCC66"/>
                  </a:solidFill>
                </a:rPr>
                <a:t>2016</a:t>
              </a:r>
              <a:r>
                <a:rPr lang="sv-SE" sz="1600" b="1" baseline="30000" dirty="0" smtClean="0">
                  <a:solidFill>
                    <a:srgbClr val="FFCC66"/>
                  </a:solidFill>
                </a:rPr>
                <a:t>2</a:t>
              </a:r>
              <a:r>
                <a:rPr lang="sv-SE" sz="1600" b="1" dirty="0" smtClean="0">
                  <a:solidFill>
                    <a:srgbClr val="FFCC66"/>
                  </a:solidFill>
                </a:rPr>
                <a:t> x 500 simulation</a:t>
              </a:r>
              <a:endParaRPr lang="en-US" sz="16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901860" y="1753566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smtClean="0"/>
              <a:t>Line-of-sight velocity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Strong Field Emergence, Spot Formation</a:t>
            </a:r>
            <a:br>
              <a:rPr lang="sv-SE" dirty="0" smtClean="0"/>
            </a:br>
            <a:r>
              <a:rPr lang="sv-SE" dirty="0" smtClean="0"/>
              <a:t>(simulations at NASA/Ames by Bob Stein)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4216"/>
            <a:ext cx="4546848" cy="4565104"/>
          </a:xfrm>
        </p:spPr>
        <p:txBody>
          <a:bodyPr>
            <a:normAutofit fontScale="85000" lnSpcReduction="20000"/>
          </a:bodyPr>
          <a:lstStyle/>
          <a:p>
            <a:r>
              <a:rPr lang="sv-SE" dirty="0" smtClean="0"/>
              <a:t>48</a:t>
            </a:r>
            <a:r>
              <a:rPr lang="sv-SE" baseline="30000" dirty="0" smtClean="0"/>
              <a:t>2 </a:t>
            </a:r>
            <a:r>
              <a:rPr lang="sv-SE" dirty="0" smtClean="0"/>
              <a:t>x 10 Mm AR model</a:t>
            </a:r>
          </a:p>
          <a:p>
            <a:pPr lvl="1"/>
            <a:r>
              <a:rPr lang="sv-SE" dirty="0" smtClean="0"/>
              <a:t>Grid size </a:t>
            </a:r>
            <a:r>
              <a:rPr lang="sv-SE" dirty="0" smtClean="0">
                <a:solidFill>
                  <a:srgbClr val="FFCC66"/>
                </a:solidFill>
              </a:rPr>
              <a:t>2016</a:t>
            </a:r>
            <a:r>
              <a:rPr lang="sv-SE" baseline="30000" dirty="0" smtClean="0">
                <a:solidFill>
                  <a:srgbClr val="FFCC66"/>
                </a:solidFill>
              </a:rPr>
              <a:t>2</a:t>
            </a:r>
            <a:r>
              <a:rPr lang="sv-SE" dirty="0" smtClean="0">
                <a:solidFill>
                  <a:srgbClr val="FFCC66"/>
                </a:solidFill>
              </a:rPr>
              <a:t> x 500 </a:t>
            </a:r>
            <a:r>
              <a:rPr lang="sv-SE" dirty="0" smtClean="0"/>
              <a:t>(running</a:t>
            </a:r>
            <a:br>
              <a:rPr lang="sv-SE" dirty="0" smtClean="0"/>
            </a:br>
            <a:r>
              <a:rPr lang="sv-SE" dirty="0" smtClean="0"/>
              <a:t>on 2016 Pleiades cores at NASA/Ames)</a:t>
            </a:r>
          </a:p>
          <a:p>
            <a:pPr lvl="1"/>
            <a:endParaRPr lang="sv-SE" dirty="0" smtClean="0"/>
          </a:p>
          <a:p>
            <a:r>
              <a:rPr lang="sv-SE" dirty="0" smtClean="0"/>
              <a:t>Initial conditions, flux emergence</a:t>
            </a:r>
          </a:p>
          <a:p>
            <a:pPr lvl="1"/>
            <a:r>
              <a:rPr lang="sv-SE" dirty="0" smtClean="0"/>
              <a:t>Initially 20 Mm deep box, with </a:t>
            </a:r>
            <a:r>
              <a:rPr lang="sv-SE" dirty="0" smtClean="0">
                <a:solidFill>
                  <a:srgbClr val="FFCC66"/>
                </a:solidFill>
              </a:rPr>
              <a:t>injection of 20 kG horizontal field </a:t>
            </a:r>
            <a:r>
              <a:rPr lang="sv-SE" dirty="0" smtClean="0"/>
              <a:t>at the lower boundary</a:t>
            </a:r>
          </a:p>
          <a:p>
            <a:pPr lvl="1"/>
            <a:r>
              <a:rPr lang="sv-SE" dirty="0" smtClean="0"/>
              <a:t>For technical reasons cut down to 10 Mm before the magnetic flux reaches the surface</a:t>
            </a:r>
          </a:p>
          <a:p>
            <a:pPr lvl="1"/>
            <a:r>
              <a:rPr lang="sv-SE" dirty="0" smtClean="0"/>
              <a:t>Gradual increase of surface field strength to </a:t>
            </a:r>
            <a:r>
              <a:rPr lang="sv-SE" b="1" dirty="0" smtClean="0">
                <a:solidFill>
                  <a:srgbClr val="FFCC66"/>
                </a:solidFill>
              </a:rPr>
              <a:t>&lt;B</a:t>
            </a:r>
            <a:r>
              <a:rPr lang="sv-SE" b="1" baseline="30000" dirty="0" smtClean="0">
                <a:solidFill>
                  <a:srgbClr val="FFCC66"/>
                </a:solidFill>
              </a:rPr>
              <a:t>2</a:t>
            </a:r>
            <a:r>
              <a:rPr lang="sv-SE" b="1" dirty="0" smtClean="0">
                <a:solidFill>
                  <a:srgbClr val="FFCC66"/>
                </a:solidFill>
              </a:rPr>
              <a:t>&gt;</a:t>
            </a:r>
            <a:r>
              <a:rPr lang="sv-SE" b="1" baseline="30000" dirty="0" smtClean="0">
                <a:solidFill>
                  <a:srgbClr val="FFCC66"/>
                </a:solidFill>
              </a:rPr>
              <a:t>1/2</a:t>
            </a:r>
            <a:r>
              <a:rPr lang="sv-SE" b="1" dirty="0" smtClean="0">
                <a:solidFill>
                  <a:srgbClr val="FFCC66"/>
                </a:solidFill>
              </a:rPr>
              <a:t> ~ 1.5 G</a:t>
            </a:r>
          </a:p>
          <a:p>
            <a:pPr lvl="2"/>
            <a:endParaRPr lang="en-US" dirty="0"/>
          </a:p>
        </p:txBody>
      </p:sp>
      <p:pic>
        <p:nvPicPr>
          <p:cNvPr id="83971" name="Picture 3" descr="C:\Users\Aake\Documents\Projects\Anders\jpeg\mhd48h20c\double\mhd48h20c_ic-0074.jpg"/>
          <p:cNvPicPr>
            <a:picLocks noChangeAspect="1" noChangeArrowheads="1"/>
          </p:cNvPicPr>
          <p:nvPr/>
        </p:nvPicPr>
        <p:blipFill>
          <a:blip r:embed="rId3" cstate="print">
            <a:lum contrast="-30000"/>
          </a:blip>
          <a:srcRect/>
          <a:stretch>
            <a:fillRect/>
          </a:stretch>
        </p:blipFill>
        <p:spPr bwMode="auto">
          <a:xfrm>
            <a:off x="5247456" y="2132856"/>
            <a:ext cx="3645024" cy="3645024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972" name="Picture 4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628800"/>
            <a:ext cx="3978659" cy="428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Continued spot evolution</a:t>
            </a:r>
            <a:br>
              <a:rPr lang="sv-SE" dirty="0" smtClean="0"/>
            </a:br>
            <a:r>
              <a:rPr lang="sv-SE" dirty="0" smtClean="0"/>
              <a:t>(simulations at NASA/Ames by Bob Stein)</a:t>
            </a:r>
            <a:endParaRPr lang="en-US" dirty="0"/>
          </a:p>
        </p:txBody>
      </p:sp>
      <p:pic>
        <p:nvPicPr>
          <p:cNvPr id="4" name="mhd48h20c_ic-doubl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71600" y="1484783"/>
            <a:ext cx="5112568" cy="51125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00192" y="2132856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smtClean="0"/>
              <a:t>Size: 48</a:t>
            </a:r>
            <a:r>
              <a:rPr lang="sv-SE" sz="2000" baseline="30000" dirty="0" smtClean="0"/>
              <a:t>2 </a:t>
            </a:r>
            <a:r>
              <a:rPr lang="sv-SE" sz="2000" dirty="0" smtClean="0"/>
              <a:t>x10 Mm</a:t>
            </a:r>
          </a:p>
          <a:p>
            <a:r>
              <a:rPr lang="sv-SE" sz="2000" dirty="0" smtClean="0"/>
              <a:t>Mesh: 2016</a:t>
            </a:r>
            <a:r>
              <a:rPr lang="sv-SE" sz="2000" baseline="30000" dirty="0" smtClean="0"/>
              <a:t>2</a:t>
            </a:r>
            <a:r>
              <a:rPr lang="sv-SE" sz="2000" dirty="0" smtClean="0"/>
              <a:t> x 500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hd48h20c_ic-doubl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907704" y="1484783"/>
            <a:ext cx="5112568" cy="5112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Continued Spot Evolution</a:t>
            </a:r>
            <a:br>
              <a:rPr lang="sv-SE" dirty="0" smtClean="0"/>
            </a:br>
            <a:r>
              <a:rPr lang="sv-SE" dirty="0" smtClean="0"/>
              <a:t>Zoom in on the central spot</a:t>
            </a:r>
            <a:endParaRPr lang="en-US" dirty="0"/>
          </a:p>
        </p:txBody>
      </p:sp>
      <p:pic>
        <p:nvPicPr>
          <p:cNvPr id="6" name="mhd48h20c_ic-double-zoom1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2638670" y="2215750"/>
            <a:ext cx="3600400" cy="3600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2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2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hd48h20c_ic-doubl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907704" y="1484783"/>
            <a:ext cx="5112568" cy="5112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Continued Spot Evolution </a:t>
            </a:r>
            <a:br>
              <a:rPr lang="sv-SE" dirty="0" smtClean="0"/>
            </a:br>
            <a:r>
              <a:rPr lang="sv-SE" dirty="0" smtClean="0"/>
              <a:t>Zoom in on the spot at lower right</a:t>
            </a:r>
            <a:endParaRPr lang="en-US" dirty="0"/>
          </a:p>
        </p:txBody>
      </p:sp>
      <p:pic>
        <p:nvPicPr>
          <p:cNvPr id="8" name="mhd48h20c_ic-double-zoom2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173209" y="3782947"/>
            <a:ext cx="2781747" cy="278174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2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>
                <p:cTn id="2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What is going on here, in all three cases?</a:t>
            </a:r>
            <a:br>
              <a:rPr lang="sv-SE" dirty="0" smtClean="0"/>
            </a:br>
            <a:r>
              <a:rPr lang="sv-SE" dirty="0" smtClean="0"/>
              <a:t>Why do these structures form?</a:t>
            </a:r>
            <a:endParaRPr lang="en-US" dirty="0" smtClean="0"/>
          </a:p>
        </p:txBody>
      </p:sp>
      <p:sp>
        <p:nvSpPr>
          <p:cNvPr id="33795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4038600" cy="4525963"/>
          </a:xfrm>
          <a:ln>
            <a:noFill/>
          </a:ln>
        </p:spPr>
        <p:txBody>
          <a:bodyPr>
            <a:normAutofit fontScale="85000" lnSpcReduction="20000"/>
          </a:bodyPr>
          <a:lstStyle/>
          <a:p>
            <a:r>
              <a:rPr lang="sv-SE" dirty="0" smtClean="0"/>
              <a:t>Convection is in general a </a:t>
            </a:r>
            <a:r>
              <a:rPr lang="sv-SE" b="1" i="1" dirty="0" smtClean="0">
                <a:solidFill>
                  <a:srgbClr val="FFCC66"/>
                </a:solidFill>
              </a:rPr>
              <a:t>destructive agent</a:t>
            </a:r>
            <a:r>
              <a:rPr lang="sv-SE" dirty="0" smtClean="0"/>
              <a:t>, with respect to ascending flux tubes </a:t>
            </a:r>
          </a:p>
          <a:p>
            <a:pPr lvl="1"/>
            <a:r>
              <a:rPr lang="sv-SE" dirty="0" smtClean="0"/>
              <a:t>Obvious from first principles</a:t>
            </a:r>
          </a:p>
          <a:p>
            <a:pPr lvl="1"/>
            <a:r>
              <a:rPr lang="sv-SE" dirty="0" smtClean="0"/>
              <a:t>Verified in a number of investigations with ’planted’ flux tubes trying to survive</a:t>
            </a:r>
          </a:p>
          <a:p>
            <a:pPr lvl="1"/>
            <a:endParaRPr lang="sv-SE" dirty="0" smtClean="0"/>
          </a:p>
          <a:p>
            <a:r>
              <a:rPr lang="sv-SE" b="1" dirty="0" smtClean="0"/>
              <a:t>But: </a:t>
            </a:r>
            <a:r>
              <a:rPr lang="sv-SE" b="1" i="1" dirty="0" smtClean="0">
                <a:solidFill>
                  <a:srgbClr val="FFCC66"/>
                </a:solidFill>
              </a:rPr>
              <a:t>Convection can also generate structure!</a:t>
            </a:r>
          </a:p>
          <a:p>
            <a:pPr lvl="1"/>
            <a:r>
              <a:rPr lang="sv-SE" dirty="0" smtClean="0"/>
              <a:t>It does so by stretching B along paths with upflows in the middle and downflows in the ”legs” </a:t>
            </a:r>
            <a:endParaRPr lang="en-US" dirty="0" smtClean="0"/>
          </a:p>
        </p:txBody>
      </p:sp>
      <p:pic>
        <p:nvPicPr>
          <p:cNvPr id="5" name="Content Placeholder 3" descr="loop_structur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355976" y="2132856"/>
            <a:ext cx="4606976" cy="36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C:\Users\Aake\Documents\Projects\stagger-runs\solar\24-20\mhd002\images\Bfl+slice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521416"/>
            <a:ext cx="6552728" cy="4943133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3-D (NCAR/Vapor) visualizations, illustrating the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2" descr="C:\Users\Aake\Documents\Projects\stagger-runs\solar\24-20\mhd002\images\Bfl+slices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46264"/>
            <a:ext cx="7992888" cy="6028892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fl+slices+Ufl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991" y="476672"/>
            <a:ext cx="8018285" cy="6048671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" descr="C:\Users\Aake\Documents\Projects\stagger-runs\solar\24-20\mhd002\images\Bfl+slices+PmDVR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423" y="358828"/>
            <a:ext cx="7374977" cy="6094508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2" descr="C:\Users\Aake\Documents\Projects\stagger-runs\solar\24-20\mhd002\images\Bfl+slices+PmDV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7902180" cy="5979672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772616" y="122239"/>
            <a:ext cx="7543800" cy="714473"/>
          </a:xfrm>
        </p:spPr>
        <p:txBody>
          <a:bodyPr>
            <a:normAutofit/>
          </a:bodyPr>
          <a:lstStyle/>
          <a:p>
            <a:r>
              <a:rPr lang="da-DK" sz="3600" dirty="0" smtClean="0"/>
              <a:t>view from above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>
            <a:lum contrast="-2000"/>
          </a:blip>
          <a:srcRect/>
          <a:stretch>
            <a:fillRect/>
          </a:stretch>
        </p:blipFill>
        <p:spPr bwMode="auto">
          <a:xfrm>
            <a:off x="966768" y="866594"/>
            <a:ext cx="7061616" cy="5770746"/>
          </a:xfrm>
          <a:prstGeom prst="rect">
            <a:avLst/>
          </a:prstGeom>
          <a:noFill/>
          <a:ln w="3175" cap="flat" cmpd="sng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Solar Magnetoconvection &amp; Sunspots;</a:t>
            </a:r>
            <a:br>
              <a:rPr lang="sv-SE" dirty="0" smtClean="0"/>
            </a:br>
            <a:r>
              <a:rPr lang="sv-SE" sz="4400" dirty="0" smtClean="0"/>
              <a:t>Conclusions – methodwise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Computer capacity has now reached a level where </a:t>
            </a:r>
            <a:r>
              <a:rPr lang="sv-SE" b="1" dirty="0" smtClean="0">
                <a:solidFill>
                  <a:srgbClr val="FFCC66"/>
                </a:solidFill>
              </a:rPr>
              <a:t>we can begin to model solar active regions </a:t>
            </a:r>
            <a:r>
              <a:rPr lang="sv-SE" b="1" i="1" dirty="0" smtClean="0">
                <a:solidFill>
                  <a:srgbClr val="FFCC66"/>
                </a:solidFill>
              </a:rPr>
              <a:t>ab initio</a:t>
            </a:r>
            <a:r>
              <a:rPr lang="sv-SE" dirty="0" smtClean="0"/>
              <a:t>, without imposing any shapes or structures through initial or boundary conditions</a:t>
            </a:r>
          </a:p>
          <a:p>
            <a:endParaRPr lang="sv-SE" dirty="0" smtClean="0"/>
          </a:p>
          <a:p>
            <a:r>
              <a:rPr lang="sv-SE" dirty="0" smtClean="0"/>
              <a:t>Comparison between models and observations is in that situations best done with </a:t>
            </a:r>
            <a:r>
              <a:rPr lang="sv-SE" b="1" i="1" dirty="0" smtClean="0">
                <a:solidFill>
                  <a:srgbClr val="FFCC66"/>
                </a:solidFill>
              </a:rPr>
              <a:t>forward modeling</a:t>
            </a:r>
            <a:endParaRPr lang="sv-SE" dirty="0" smtClean="0">
              <a:solidFill>
                <a:srgbClr val="FFCC66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932040" y="1556792"/>
            <a:ext cx="3600400" cy="4905253"/>
            <a:chOff x="5364088" y="1753566"/>
            <a:chExt cx="3600400" cy="4905253"/>
          </a:xfrm>
        </p:grpSpPr>
        <p:pic>
          <p:nvPicPr>
            <p:cNvPr id="10" name="Picture 2" descr="C:\Users\Aake\Desktop\My Dropbox\PlageConvection\observations\vlos_blos_mask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64088" y="2132856"/>
              <a:ext cx="3582556" cy="4525963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  <a:lumOff val="15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5364088" y="2132856"/>
              <a:ext cx="3600400" cy="338554"/>
            </a:xfrm>
            <a:prstGeom prst="rect">
              <a:avLst/>
            </a:prstGeom>
            <a:solidFill>
              <a:schemeClr val="bg1">
                <a:lumMod val="65000"/>
                <a:lumOff val="35000"/>
                <a:alpha val="71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sv-SE" sz="1600" b="1" dirty="0" smtClean="0">
                  <a:solidFill>
                    <a:srgbClr val="FFCC66"/>
                  </a:solidFill>
                </a:rPr>
                <a:t>Narayan &amp; Scharmer (</a:t>
              </a:r>
              <a:r>
                <a:rPr lang="sv-SE" sz="1400" b="1" dirty="0" smtClean="0">
                  <a:solidFill>
                    <a:srgbClr val="FFCC66"/>
                  </a:solidFill>
                </a:rPr>
                <a:t>astro-ph</a:t>
              </a:r>
              <a:r>
                <a:rPr lang="sv-SE" sz="1600" b="1" dirty="0" smtClean="0">
                  <a:solidFill>
                    <a:srgbClr val="FFCC66"/>
                  </a:solidFill>
                </a:rPr>
                <a:t> 2010)</a:t>
              </a:r>
              <a:endParaRPr lang="en-US" sz="16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6012160" y="3861048"/>
              <a:ext cx="2708920" cy="2708920"/>
              <a:chOff x="6012160" y="3861048"/>
              <a:chExt cx="2708920" cy="2708920"/>
            </a:xfrm>
          </p:grpSpPr>
          <p:pic>
            <p:nvPicPr>
              <p:cNvPr id="13" name="Picture 3" descr="C:\Users\Aake\Desktop\My Dropbox\PlageConvection\2016\composite2_fullres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012160" y="3861048"/>
                <a:ext cx="2708920" cy="2708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6084168" y="3882534"/>
                <a:ext cx="2520280" cy="338554"/>
              </a:xfrm>
              <a:prstGeom prst="rect">
                <a:avLst/>
              </a:prstGeom>
              <a:solidFill>
                <a:schemeClr val="bg1">
                  <a:lumMod val="65000"/>
                  <a:lumOff val="35000"/>
                  <a:alpha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 smtClean="0">
                    <a:solidFill>
                      <a:srgbClr val="FFCC66"/>
                    </a:solidFill>
                  </a:rPr>
                  <a:t>2016</a:t>
                </a:r>
                <a:r>
                  <a:rPr lang="sv-SE" sz="1600" b="1" baseline="30000" dirty="0" smtClean="0">
                    <a:solidFill>
                      <a:srgbClr val="FFCC66"/>
                    </a:solidFill>
                  </a:rPr>
                  <a:t>2</a:t>
                </a:r>
                <a:r>
                  <a:rPr lang="sv-SE" sz="1600" b="1" dirty="0" smtClean="0">
                    <a:solidFill>
                      <a:srgbClr val="FFCC66"/>
                    </a:solidFill>
                  </a:rPr>
                  <a:t> x 500 simulation</a:t>
                </a:r>
                <a:endParaRPr lang="en-US" sz="1600" dirty="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901860" y="1753566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b="1" dirty="0" smtClean="0"/>
                <a:t>Line-of-sight velocity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Solar Magnetoconvection &amp; Sunspots;</a:t>
            </a:r>
            <a:br>
              <a:rPr lang="sv-SE" dirty="0" smtClean="0"/>
            </a:br>
            <a:r>
              <a:rPr lang="sv-SE" dirty="0" smtClean="0"/>
              <a:t>Main </a:t>
            </a:r>
            <a:r>
              <a:rPr lang="sv-SE" sz="4400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711349"/>
            <a:ext cx="4176464" cy="4525963"/>
          </a:xfrm>
        </p:spPr>
        <p:txBody>
          <a:bodyPr/>
          <a:lstStyle/>
          <a:p>
            <a:r>
              <a:rPr lang="sv-SE" dirty="0" smtClean="0"/>
              <a:t>Emerging solar magnetic field structures, including sunspots, are </a:t>
            </a:r>
            <a:r>
              <a:rPr lang="sv-SE" b="1" i="1" dirty="0" smtClean="0">
                <a:solidFill>
                  <a:srgbClr val="FFCC66"/>
                </a:solidFill>
              </a:rPr>
              <a:t>not only influenced  </a:t>
            </a:r>
            <a:r>
              <a:rPr lang="sv-SE" dirty="0" smtClean="0"/>
              <a:t>by turbulent convection, they are </a:t>
            </a:r>
            <a:r>
              <a:rPr lang="sv-SE" b="1" i="1" dirty="0" smtClean="0">
                <a:solidFill>
                  <a:srgbClr val="FFCC66"/>
                </a:solidFill>
              </a:rPr>
              <a:t>created and shaped by</a:t>
            </a:r>
            <a:r>
              <a:rPr lang="sv-SE" i="1" dirty="0" smtClean="0"/>
              <a:t> </a:t>
            </a:r>
            <a:r>
              <a:rPr lang="sv-SE" dirty="0" smtClean="0"/>
              <a:t>the </a:t>
            </a:r>
            <a:r>
              <a:rPr lang="sv-SE" b="1" i="1" dirty="0" smtClean="0">
                <a:solidFill>
                  <a:srgbClr val="FFCC66"/>
                </a:solidFill>
              </a:rPr>
              <a:t>convective motion scale hierarchy</a:t>
            </a:r>
            <a:endParaRPr lang="sv-SE" dirty="0" smtClean="0"/>
          </a:p>
        </p:txBody>
      </p:sp>
      <p:pic>
        <p:nvPicPr>
          <p:cNvPr id="5" name="Picture 2" descr="C:\Users\Aake\Documents\Projects\stagger-runs\solar\24-20\mhd002\images\Bfl+slices+PmDV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077072"/>
            <a:ext cx="1584176" cy="1309126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mhd48h20c_ic-doubl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644008" y="4437112"/>
            <a:ext cx="2232248" cy="2232248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anim2_msvc_85.avi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7" cstate="print"/>
          <a:srcRect l="11140" t="4678" r="3462" b="9901"/>
          <a:stretch>
            <a:fillRect/>
          </a:stretch>
        </p:blipFill>
        <p:spPr bwMode="auto">
          <a:xfrm>
            <a:off x="5004048" y="1484784"/>
            <a:ext cx="2736304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292929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2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9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>
                <p:cTn id="1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11175</TotalTime>
  <Words>617</Words>
  <Application>Microsoft Office PowerPoint</Application>
  <PresentationFormat>On-screen Show (4:3)</PresentationFormat>
  <Paragraphs>166</Paragraphs>
  <Slides>24</Slides>
  <Notes>24</Notes>
  <HiddenSlides>0</HiddenSlides>
  <MMClips>10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Apex</vt:lpstr>
      <vt:lpstr>Ligning</vt:lpstr>
      <vt:lpstr>Solar ACTIVE REGION MAGNETOCONVECTION  &amp; SUNSPOTS</vt:lpstr>
      <vt:lpstr>Fundamental Questions</vt:lpstr>
      <vt:lpstr>Sunspots in a Context</vt:lpstr>
      <vt:lpstr>Simulations to be shown</vt:lpstr>
      <vt:lpstr>Solar ‘velocity spectrum’</vt:lpstr>
      <vt:lpstr>Convective scale hierarchy, T(x,y;t) at depths 0, 4, 8 &amp; 16 Mm</vt:lpstr>
      <vt:lpstr>Magneto-convective scale hierarchy  (PhD project: Anders Lagerfjärd, NBI/Cph)</vt:lpstr>
      <vt:lpstr>’Quiet’ Sun Magnetic Flux Emergence </vt:lpstr>
      <vt:lpstr>Larger injected flux density   larger field strength at the surface</vt:lpstr>
      <vt:lpstr>SST/CRISP observations by Narayan &amp; Scharmer (arXiv:2010)</vt:lpstr>
      <vt:lpstr>Plage region magnetoconvection  (PhD project: Anders Lagerfjärd, NBI/Cph)</vt:lpstr>
      <vt:lpstr>Strong Field Emergence, Spot Formation (simulations at NASA/Ames by Bob Stein)</vt:lpstr>
      <vt:lpstr>Continued spot evolution (simulations at NASA/Ames by Bob Stein)</vt:lpstr>
      <vt:lpstr>Continued Spot Evolution Zoom in on the central spot</vt:lpstr>
      <vt:lpstr>Continued Spot Evolution  Zoom in on the spot at lower right</vt:lpstr>
      <vt:lpstr>What is going on here, in all three cases? Why do these structures form?</vt:lpstr>
      <vt:lpstr>3-D (NCAR/Vapor) visualizations, illustrating the process</vt:lpstr>
      <vt:lpstr>Slide 18</vt:lpstr>
      <vt:lpstr>Slide 19</vt:lpstr>
      <vt:lpstr>Slide 20</vt:lpstr>
      <vt:lpstr>Slide 21</vt:lpstr>
      <vt:lpstr>view from above</vt:lpstr>
      <vt:lpstr>Solar Magnetoconvection &amp; Sunspots; Conclusions – methodwise</vt:lpstr>
      <vt:lpstr>Solar Magnetoconvection &amp; Sunspots; Main Conclusion</vt:lpstr>
    </vt:vector>
  </TitlesOfParts>
  <Company>Niels Bohr Institute, Copenhagen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Supersonic Turbulence</dc:title>
  <dc:creator>Åke Nordlund</dc:creator>
  <cp:lastModifiedBy>Aake</cp:lastModifiedBy>
  <cp:revision>150</cp:revision>
  <dcterms:created xsi:type="dcterms:W3CDTF">2005-01-17T12:38:42Z</dcterms:created>
  <dcterms:modified xsi:type="dcterms:W3CDTF">2010-08-25T17:19:24Z</dcterms:modified>
</cp:coreProperties>
</file>