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44" r:id="rId3"/>
    <p:sldId id="337" r:id="rId4"/>
    <p:sldId id="338" r:id="rId5"/>
    <p:sldId id="339" r:id="rId6"/>
    <p:sldId id="283" r:id="rId7"/>
    <p:sldId id="332" r:id="rId8"/>
    <p:sldId id="282" r:id="rId9"/>
    <p:sldId id="327" r:id="rId10"/>
    <p:sldId id="328" r:id="rId11"/>
    <p:sldId id="336" r:id="rId12"/>
    <p:sldId id="341" r:id="rId13"/>
    <p:sldId id="348" r:id="rId14"/>
    <p:sldId id="334" r:id="rId15"/>
    <p:sldId id="307" r:id="rId16"/>
    <p:sldId id="347" r:id="rId17"/>
    <p:sldId id="346" r:id="rId18"/>
    <p:sldId id="345" r:id="rId19"/>
    <p:sldId id="335" r:id="rId20"/>
    <p:sldId id="340" r:id="rId21"/>
    <p:sldId id="342" r:id="rId22"/>
    <p:sldId id="315" r:id="rId23"/>
    <p:sldId id="316" r:id="rId24"/>
    <p:sldId id="317" r:id="rId25"/>
    <p:sldId id="278" r:id="rId26"/>
    <p:sldId id="30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6021" autoAdjust="0"/>
    <p:restoredTop sz="94660"/>
  </p:normalViewPr>
  <p:slideViewPr>
    <p:cSldViewPr snapToObjects="1">
      <p:cViewPr varScale="1">
        <p:scale>
          <a:sx n="117" d="100"/>
          <a:sy n="117" d="100"/>
        </p:scale>
        <p:origin x="-4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presProps" Target="presProps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30" Type="http://schemas.openxmlformats.org/officeDocument/2006/relationships/printerSettings" Target="printerSettings/printerSettings1.bin"/><Relationship Id="rId11" Type="http://schemas.openxmlformats.org/officeDocument/2006/relationships/slide" Target="slides/slide10.xml"/><Relationship Id="rId29" Type="http://schemas.openxmlformats.org/officeDocument/2006/relationships/handoutMaster" Target="handoutMasters/handout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4B3D2-1E93-DB49-B805-F0913A7609D0}" type="datetimeFigureOut">
              <a:rPr lang="en-US" smtClean="0"/>
              <a:pPr/>
              <a:t>8/4/10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28807-4D49-8B42-9326-CD278052A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7CDA4-5FD7-6848-B97D-8807414D0518}" type="datetimeFigureOut">
              <a:rPr lang="en-US" smtClean="0"/>
              <a:pPr/>
              <a:t>8/4/10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D2128-1A22-CD45-A96C-55E61BAF76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630CA-467B-3545-847E-AD157284D709}" type="slidenum">
              <a:rPr lang="en-US"/>
              <a:pPr/>
              <a:t>3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128-1A22-CD45-A96C-55E61BAF768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128-1A22-CD45-A96C-55E61BAF768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FB9E-38F3-6C46-8377-CCCAF921C054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7E4A-01EF-4849-BFF8-78931E29356E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092A-2D5F-3046-B0A4-60C041DE6F24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12A83-323A-2043-B3BB-4F7932AECFCB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75E5-F21D-6A4E-A9AD-1C715084E8EA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1012-523B-0B43-AA4A-1D22B516AA4E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B117-020E-B243-9A87-82F5AF2524A1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EE93-32E2-A04C-92D6-F35410238E1D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A3CA-6806-1446-876D-58DB565A2CE7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B1A4-D5A7-634C-9FE2-A31A941460F9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2128-476B-E44C-812C-0F2598FB8733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B2B9-E8DF-354A-9424-22BD51180378}" type="datetime1">
              <a:rPr lang="en-US" smtClean="0"/>
              <a:pPr/>
              <a:t>8/4/10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d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1" Type="http://schemas.openxmlformats.org/officeDocument/2006/relationships/video" Target="file://localhost/Users/Research/Papers/movies/B_Vxy_fluxemerge_h5_t4-30.mov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video" Target="file://localhost/Users/Research/Papers/movies/Bvhh20_48-t15-33h-b.mov" TargetMode="Externa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1" Type="http://schemas.openxmlformats.org/officeDocument/2006/relationships/video" Target="file://localhost/Users/Research/Papers/movies/int_h20c_2016.mo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1" Type="http://schemas.openxmlformats.org/officeDocument/2006/relationships/video" Target="file://localhost/Users/Research/Papers/movies/By_h20c_2016.mo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1.png"/><Relationship Id="rId1" Type="http://schemas.openxmlformats.org/officeDocument/2006/relationships/video" Target="file://localhost/Users/Research/Papers/movies/Bhv_AR_vs_y.mo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df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df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df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df"/><Relationship Id="rId4" Type="http://schemas.openxmlformats.org/officeDocument/2006/relationships/image" Target="../media/image23.pdf"/><Relationship Id="rId5" Type="http://schemas.openxmlformats.org/officeDocument/2006/relationships/image" Target="../media/image24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df"/><Relationship Id="rId9" Type="http://schemas.openxmlformats.org/officeDocument/2006/relationships/image" Target="../media/image28.png"/><Relationship Id="rId3" Type="http://schemas.openxmlformats.org/officeDocument/2006/relationships/image" Target="../media/image22.png"/><Relationship Id="rId6" Type="http://schemas.openxmlformats.org/officeDocument/2006/relationships/image" Target="../media/image25.pd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3" Type="http://schemas.openxmlformats.org/officeDocument/2006/relationships/image" Target="../media/image30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df"/><Relationship Id="rId3" Type="http://schemas.openxmlformats.org/officeDocument/2006/relationships/image" Target="../media/image32.png"/><Relationship Id="rId5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35.png"/><Relationship Id="rId1" Type="http://schemas.openxmlformats.org/officeDocument/2006/relationships/video" Target="file://localhost/Users/Research/Papers/movies/wave_movie_48_rho.mpeg" TargetMode="Externa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pdf"/><Relationship Id="rId5" Type="http://schemas.openxmlformats.org/officeDocument/2006/relationships/image" Target="../media/image39.png"/><Relationship Id="rId7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df"/><Relationship Id="rId3" Type="http://schemas.openxmlformats.org/officeDocument/2006/relationships/image" Target="../media/image37.png"/><Relationship Id="rId6" Type="http://schemas.openxmlformats.org/officeDocument/2006/relationships/image" Target="../media/image40.pdf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df"/><Relationship Id="rId3" Type="http://schemas.openxmlformats.org/officeDocument/2006/relationships/image" Target="../media/image43.png"/><Relationship Id="rId5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df"/><Relationship Id="rId3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soc.stanford.edu/ajax/lookdat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Emerging Flux Simulations</a:t>
            </a:r>
            <a:br>
              <a:rPr lang="en-US" dirty="0" smtClean="0"/>
            </a:br>
            <a:r>
              <a:rPr lang="en-US" dirty="0" smtClean="0"/>
              <a:t>&amp; semi-Sunspots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505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Bob Stein</a:t>
            </a:r>
          </a:p>
          <a:p>
            <a:pPr marL="514350" indent="-514350">
              <a:buAutoNum type="alphaUcPeriod"/>
            </a:pPr>
            <a:r>
              <a:rPr lang="en-US" dirty="0" err="1" smtClean="0">
                <a:solidFill>
                  <a:schemeClr val="tx1"/>
                </a:solidFill>
              </a:rPr>
              <a:t>Lagerfjärd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Å. </a:t>
            </a:r>
            <a:r>
              <a:rPr lang="en-US" dirty="0" err="1" smtClean="0">
                <a:solidFill>
                  <a:schemeClr val="tx1"/>
                </a:solidFill>
              </a:rPr>
              <a:t>Nordlund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D. </a:t>
            </a:r>
            <a:r>
              <a:rPr lang="en-US" dirty="0" err="1" smtClean="0">
                <a:solidFill>
                  <a:schemeClr val="tx1"/>
                </a:solidFill>
              </a:rPr>
              <a:t>Georgobiani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Complement Flux Emergence Simulations of coherent, twisted flux tubes by using minimally structured field -&gt; horizontal, uniform, untwisted in inflows at bottom</a:t>
            </a:r>
          </a:p>
          <a:p>
            <a:r>
              <a:rPr lang="en-US" sz="2800" dirty="0" smtClean="0"/>
              <a:t>Investigate formation and structure of sunspots</a:t>
            </a:r>
          </a:p>
          <a:p>
            <a:r>
              <a:rPr lang="en-US" sz="2800" dirty="0" smtClean="0"/>
              <a:t>Provide synthetic data for validating local </a:t>
            </a:r>
            <a:r>
              <a:rPr lang="en-US" sz="2800" dirty="0" err="1" smtClean="0"/>
              <a:t>helioseismology</a:t>
            </a:r>
            <a:r>
              <a:rPr lang="en-US" sz="2800" dirty="0" smtClean="0"/>
              <a:t> and vector magnetograph inversion procedures</a:t>
            </a:r>
          </a:p>
          <a:p>
            <a:r>
              <a:rPr lang="en-US" sz="2800" dirty="0" smtClean="0"/>
              <a:t>Investigate nature of </a:t>
            </a:r>
            <a:r>
              <a:rPr lang="en-US" sz="2800" dirty="0" err="1" smtClean="0"/>
              <a:t>supergranulation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pPr algn="r"/>
            <a:r>
              <a:rPr lang="en-US" u="sng"/>
              <a:t>Numerical Method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4114800" cy="4876800"/>
          </a:xfrm>
          <a:noFill/>
          <a:ln w="38100" cmpd="dbl">
            <a:solidFill>
              <a:schemeClr val="tx1"/>
            </a:solidFill>
          </a:ln>
        </p:spPr>
        <p:txBody>
          <a:bodyPr tIns="137160" bIns="137160"/>
          <a:lstStyle/>
          <a:p>
            <a:pPr>
              <a:lnSpc>
                <a:spcPct val="90000"/>
              </a:lnSpc>
            </a:pPr>
            <a:r>
              <a:rPr lang="en-US" sz="1800" b="1" dirty="0"/>
              <a:t>Spatial differencing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6th-order </a:t>
            </a:r>
            <a:r>
              <a:rPr lang="en-US" sz="1600" b="1" dirty="0" smtClean="0"/>
              <a:t>finite difference</a:t>
            </a:r>
          </a:p>
          <a:p>
            <a:pPr lvl="1">
              <a:lnSpc>
                <a:spcPct val="90000"/>
              </a:lnSpc>
            </a:pPr>
            <a:r>
              <a:rPr lang="en-US" sz="1600" b="1" dirty="0" smtClean="0"/>
              <a:t>staggered (5</a:t>
            </a:r>
            <a:r>
              <a:rPr lang="en-US" sz="1600" b="1" baseline="30000" dirty="0" smtClean="0"/>
              <a:t>th</a:t>
            </a:r>
            <a:r>
              <a:rPr lang="en-US" sz="1600" b="1" dirty="0" smtClean="0"/>
              <a:t> order interpolation)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/>
              <a:t>Time advancement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3rd </a:t>
            </a:r>
            <a:r>
              <a:rPr lang="en-US" sz="1600" b="1" dirty="0" smtClean="0"/>
              <a:t>order, low memory </a:t>
            </a:r>
            <a:r>
              <a:rPr lang="en-US" sz="1600" b="1" dirty="0" err="1" smtClean="0"/>
              <a:t>Runga</a:t>
            </a:r>
            <a:r>
              <a:rPr lang="en-US" sz="1600" b="1" dirty="0" err="1"/>
              <a:t>-Kutta</a:t>
            </a:r>
            <a:endParaRPr lang="en-US" sz="1600" b="1" dirty="0"/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/>
              <a:t>Equation of state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tabular 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including </a:t>
            </a:r>
            <a:r>
              <a:rPr lang="en-US" sz="1600" b="1" dirty="0" smtClean="0"/>
              <a:t>ionization, excitation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H, He + abundant elements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 err="1"/>
              <a:t>Radiative</a:t>
            </a:r>
            <a:r>
              <a:rPr lang="en-US" sz="1800" b="1" dirty="0"/>
              <a:t> transfer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3D, LTE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4 bin</a:t>
            </a:r>
            <a:r>
              <a:rPr lang="en-US" sz="1600" b="1" dirty="0" smtClean="0"/>
              <a:t> multi-group opacity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363788" y="1317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197" name="Picture 5" descr="Untitle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828800"/>
            <a:ext cx="4305300" cy="4495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Simulation set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8610600" cy="5121275"/>
          </a:xfrm>
        </p:spPr>
        <p:txBody>
          <a:bodyPr/>
          <a:lstStyle/>
          <a:p>
            <a:r>
              <a:rPr lang="en-US" dirty="0" smtClean="0"/>
              <a:t>Vertical boundary conditions: Extrapolate </a:t>
            </a:r>
            <a:r>
              <a:rPr lang="en-US" dirty="0" err="1" smtClean="0"/>
              <a:t>lnρ</a:t>
            </a:r>
            <a:r>
              <a:rPr lang="en-US" dirty="0" smtClean="0"/>
              <a:t>; Velocity -&gt; constant @ top, zero derivative @ bottom; energy/mass -&gt; average value @ top, extrapolate @ bottom;</a:t>
            </a:r>
          </a:p>
          <a:p>
            <a:r>
              <a:rPr lang="en-US" dirty="0" smtClean="0"/>
              <a:t> B  tends to potential field @ top,</a:t>
            </a:r>
          </a:p>
          <a:p>
            <a:r>
              <a:rPr lang="en-US" dirty="0" smtClean="0"/>
              <a:t> Horizontal B</a:t>
            </a:r>
            <a:r>
              <a:rPr lang="en-US" baseline="-25000" dirty="0" smtClean="0"/>
              <a:t>x0</a:t>
            </a:r>
            <a:r>
              <a:rPr lang="en-US" dirty="0" smtClean="0"/>
              <a:t> </a:t>
            </a:r>
            <a:r>
              <a:rPr lang="en-US" dirty="0" err="1" smtClean="0"/>
              <a:t>advected</a:t>
            </a:r>
            <a:r>
              <a:rPr lang="en-US" dirty="0" smtClean="0"/>
              <a:t> into domain by inflows @bottom (20 Mm), 2 cases: B</a:t>
            </a:r>
            <a:r>
              <a:rPr lang="en-US" baseline="-25000" dirty="0" smtClean="0"/>
              <a:t>x0</a:t>
            </a:r>
            <a:r>
              <a:rPr lang="en-US" dirty="0" smtClean="0"/>
              <a:t> = 5 &amp; 20kG</a:t>
            </a:r>
          </a:p>
          <a:p>
            <a:r>
              <a:rPr lang="en-US" dirty="0" err="1" smtClean="0"/>
              <a:t>f</a:t>
            </a:r>
            <a:r>
              <a:rPr lang="en-US" dirty="0" smtClean="0"/>
              <a:t>-plane rotation, latitude 30 deg</a:t>
            </a:r>
          </a:p>
          <a:p>
            <a:r>
              <a:rPr lang="en-US" dirty="0" smtClean="0"/>
              <a:t>Initial state – non-magnetic convection.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Mean Atmosphere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4" descr="atmosphere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371600"/>
            <a:ext cx="4196601" cy="355123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7" name="Picture 4" descr="ionization+ga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31871"/>
            <a:ext cx="4476856" cy="35819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29269" y="76200"/>
            <a:ext cx="72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Total Unsigned Vertical Flux (48x48 Mm) at </a:t>
            </a:r>
            <a:r>
              <a:rPr lang="en-US" sz="2400" dirty="0" err="1" smtClean="0"/>
              <a:t>τ</a:t>
            </a:r>
            <a:r>
              <a:rPr lang="en-US" sz="2400" baseline="-25000" dirty="0" err="1" smtClean="0"/>
              <a:t>cont</a:t>
            </a:r>
            <a:r>
              <a:rPr lang="en-US" sz="2400" dirty="0" smtClean="0"/>
              <a:t> = 1</a:t>
            </a:r>
            <a:endParaRPr lang="en-US" sz="2400" dirty="0"/>
          </a:p>
        </p:txBody>
      </p:sp>
      <p:pic>
        <p:nvPicPr>
          <p:cNvPr id="7" name="Picture 6" descr="Bflux_5-2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 l="12661" t="24444" r="18693" b="36667"/>
              <a:stretch>
                <a:fillRect/>
              </a:stretch>
            </p:blipFill>
          </mc:Choice>
          <mc:Fallback>
            <p:blipFill>
              <a:blip r:embed="rId4"/>
              <a:srcRect l="12661" t="24444" r="18693" b="36667"/>
              <a:stretch>
                <a:fillRect/>
              </a:stretch>
            </p:blipFill>
          </mc:Fallback>
        </mc:AlternateContent>
        <p:spPr>
          <a:xfrm>
            <a:off x="904909" y="1066799"/>
            <a:ext cx="7324691" cy="536994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Ι</a:t>
            </a:r>
            <a:r>
              <a:rPr lang="en-US" dirty="0" smtClean="0"/>
              <a:t>B</a:t>
            </a:r>
            <a:r>
              <a:rPr lang="en-US" sz="5400" dirty="0" smtClean="0"/>
              <a:t>Ι</a:t>
            </a:r>
            <a:r>
              <a:rPr lang="en-US" dirty="0" smtClean="0"/>
              <a:t> &amp; Velocity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B_Vxy_fluxemerge_h5_t4-30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2187895"/>
            <a:ext cx="9144000" cy="45335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1"/>
            <a:ext cx="88997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Flux Emergence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case, 15 – 32 hr</a:t>
            </a:r>
            <a:r>
              <a:rPr lang="en-US" dirty="0" smtClean="0"/>
              <a:t>s</a:t>
            </a:r>
          </a:p>
          <a:p>
            <a:pPr algn="ctr"/>
            <a:r>
              <a:rPr lang="en-US" dirty="0" smtClean="0"/>
              <a:t>Average fluid rise time = 32 hrs (interval between frames =1 min) </a:t>
            </a:r>
          </a:p>
          <a:p>
            <a:pPr algn="ctr"/>
            <a:r>
              <a:rPr lang="en-US" dirty="0" smtClean="0"/>
              <a:t>96 km horizontal resolution -&gt; 48 km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Bvhh20_48-t15-33h-b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141220"/>
            <a:ext cx="9144000" cy="471678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14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v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705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h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47857" y="304800"/>
            <a:ext cx="1813568" cy="6401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Emergent</a:t>
            </a:r>
          </a:p>
          <a:p>
            <a:r>
              <a:rPr lang="en-US" sz="3200" dirty="0" smtClean="0"/>
              <a:t>Intensity,</a:t>
            </a:r>
          </a:p>
          <a:p>
            <a:r>
              <a:rPr lang="en-US" sz="3200" dirty="0" smtClean="0"/>
              <a:t>I/&lt;I&gt;</a:t>
            </a:r>
          </a:p>
          <a:p>
            <a:endParaRPr lang="en-US" sz="3200" dirty="0" smtClean="0"/>
          </a:p>
          <a:p>
            <a:r>
              <a:rPr lang="en-US" sz="2400" dirty="0" smtClean="0"/>
              <a:t>Flux </a:t>
            </a:r>
          </a:p>
          <a:p>
            <a:r>
              <a:rPr lang="en-US" sz="2400" dirty="0" smtClean="0"/>
              <a:t>Emergence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32.1-34.2 hr</a:t>
            </a:r>
            <a:r>
              <a:rPr lang="en-US" sz="2400" dirty="0" smtClean="0"/>
              <a:t>s</a:t>
            </a:r>
            <a:endParaRPr lang="en-US" dirty="0" smtClean="0"/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=1 min)</a:t>
            </a:r>
          </a:p>
          <a:p>
            <a:endParaRPr lang="en-US" dirty="0" smtClean="0"/>
          </a:p>
          <a:p>
            <a:r>
              <a:rPr lang="en-US" dirty="0" smtClean="0"/>
              <a:t>Horizontal resolution</a:t>
            </a:r>
          </a:p>
          <a:p>
            <a:r>
              <a:rPr lang="en-US" dirty="0" smtClean="0"/>
              <a:t>24 km.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int_h20c_2016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347857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47857" y="304800"/>
            <a:ext cx="179614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Vertical</a:t>
            </a:r>
          </a:p>
          <a:p>
            <a:r>
              <a:rPr lang="en-US" sz="3200" dirty="0" smtClean="0"/>
              <a:t>Magnetic</a:t>
            </a:r>
          </a:p>
          <a:p>
            <a:r>
              <a:rPr lang="en-US" sz="3200" dirty="0" smtClean="0"/>
              <a:t>Field</a:t>
            </a:r>
          </a:p>
          <a:p>
            <a:endParaRPr lang="en-US" sz="3200" dirty="0" smtClean="0"/>
          </a:p>
          <a:p>
            <a:r>
              <a:rPr lang="en-US" sz="2000" dirty="0" smtClean="0"/>
              <a:t>Pore/Spot Development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32.1-34.2 hr</a:t>
            </a:r>
            <a:r>
              <a:rPr lang="en-US" sz="2400" dirty="0" smtClean="0"/>
              <a:t>s</a:t>
            </a:r>
            <a:endParaRPr lang="en-US" dirty="0" smtClean="0"/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=1 min)</a:t>
            </a:r>
          </a:p>
          <a:p>
            <a:endParaRPr lang="en-US" dirty="0" smtClean="0"/>
          </a:p>
          <a:p>
            <a:r>
              <a:rPr lang="en-US" dirty="0" smtClean="0"/>
              <a:t>Horizontal resolution</a:t>
            </a:r>
          </a:p>
          <a:p>
            <a:r>
              <a:rPr lang="en-US" dirty="0" smtClean="0"/>
              <a:t>24 km.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By_h20c_2016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347857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43800" y="274638"/>
            <a:ext cx="1600200" cy="60817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Magnetic Field</a:t>
            </a:r>
            <a:r>
              <a:rPr lang="en-US" sz="2400" dirty="0" smtClean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kG</a:t>
            </a:r>
            <a:r>
              <a:rPr lang="en-US" sz="2800" dirty="0" smtClean="0"/>
              <a:t>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scan </a:t>
            </a:r>
            <a:br>
              <a:rPr lang="en-US" sz="2400" dirty="0" smtClean="0"/>
            </a:br>
            <a:r>
              <a:rPr lang="en-US" sz="2400" dirty="0" smtClean="0"/>
              <a:t>in</a:t>
            </a:r>
            <a:br>
              <a:rPr lang="en-US" sz="2400" dirty="0" smtClean="0"/>
            </a:br>
            <a:r>
              <a:rPr lang="en-US" sz="2400" dirty="0" smtClean="0"/>
              <a:t> depth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t</a:t>
            </a:r>
            <a:r>
              <a:rPr lang="en-US" sz="2400" dirty="0" smtClean="0"/>
              <a:t>=34.2 hrs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Bhv_AR_vs_y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341" y="0"/>
            <a:ext cx="7503459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/>
              <a:t>Magnetic Field Distribution @ </a:t>
            </a:r>
            <a:r>
              <a:rPr lang="en-US" dirty="0" err="1" smtClean="0"/>
              <a:t>τ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 descr="B_hist_h20_A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t="3333" b="3333"/>
              <a:stretch>
                <a:fillRect/>
              </a:stretch>
            </p:blipFill>
          </mc:Choice>
          <mc:Fallback>
            <p:blipFill>
              <a:blip r:embed="rId3"/>
              <a:srcRect t="3333" b="3333"/>
              <a:stretch>
                <a:fillRect/>
              </a:stretch>
            </p:blipFill>
          </mc:Fallback>
        </mc:AlternateContent>
        <p:spPr>
          <a:xfrm>
            <a:off x="1600200" y="1905000"/>
            <a:ext cx="5943600" cy="4267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Intensity 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 descr="BvsI_h20_t1233_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19300" y="1828800"/>
            <a:ext cx="5143500" cy="4229100"/>
          </a:xfrm>
          <a:prstGeom prst="rect">
            <a:avLst/>
          </a:prstGeom>
          <a:solidFill>
            <a:schemeClr val="bg1"/>
          </a:solidFill>
          <a:ln w="60325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975325" cy="23923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Emergent Intensity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 descr="Int_h20_t1229.tiff"/>
          <p:cNvPicPr>
            <a:picLocks noChangeAspect="1"/>
          </p:cNvPicPr>
          <p:nvPr/>
        </p:nvPicPr>
        <p:blipFill>
          <a:blip r:embed="rId2">
            <a:lum bright="15000" contrast="15000"/>
          </a:blip>
          <a:srcRect t="4005"/>
          <a:stretch>
            <a:fillRect/>
          </a:stretch>
        </p:blipFill>
        <p:spPr>
          <a:xfrm>
            <a:off x="2057400" y="76200"/>
            <a:ext cx="7010400" cy="670658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2743200" y="5638800"/>
            <a:ext cx="6096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762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Vertical Velocity (</a:t>
            </a:r>
            <a:r>
              <a:rPr lang="en-US" sz="2000" dirty="0" smtClean="0">
                <a:latin typeface="Times New Roman"/>
                <a:cs typeface="Times New Roman"/>
              </a:rPr>
              <a:t>blue/green up, red/yellow down</a:t>
            </a:r>
            <a:r>
              <a:rPr lang="en-US" sz="2400" dirty="0" smtClean="0"/>
              <a:t>) &amp; Magnetic Field lines</a:t>
            </a:r>
          </a:p>
          <a:p>
            <a:pPr algn="ctr"/>
            <a:r>
              <a:rPr lang="en-US" sz="2000" dirty="0" smtClean="0"/>
              <a:t>(slice at 5 Mm) </a:t>
            </a:r>
            <a:endParaRPr lang="en-US" sz="2000" dirty="0"/>
          </a:p>
        </p:txBody>
      </p:sp>
      <p:pic>
        <p:nvPicPr>
          <p:cNvPr id="7" name="Picture 6" descr="Uy_Bxy_h20_t1225_z5-aa.tiff"/>
          <p:cNvPicPr>
            <a:picLocks noChangeAspect="1"/>
          </p:cNvPicPr>
          <p:nvPr/>
        </p:nvPicPr>
        <p:blipFill>
          <a:blip r:embed="rId2"/>
          <a:srcRect t="2830"/>
          <a:stretch>
            <a:fillRect/>
          </a:stretch>
        </p:blipFill>
        <p:spPr>
          <a:xfrm>
            <a:off x="0" y="2012315"/>
            <a:ext cx="9144000" cy="4709160"/>
          </a:xfrm>
          <a:prstGeom prst="rect">
            <a:avLst/>
          </a:prstGeom>
          <a:effectLst>
            <a:outerShdw blurRad="50800" dist="1143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412064" y="1138029"/>
            <a:ext cx="2083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 B -&gt; </a:t>
            </a:r>
          </a:p>
          <a:p>
            <a:r>
              <a:rPr lang="en-US" dirty="0" smtClean="0"/>
              <a:t>velocity suppression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1124634"/>
            <a:ext cx="2218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 &amp; horizontal B</a:t>
            </a:r>
          </a:p>
          <a:p>
            <a:r>
              <a:rPr lang="en-US" dirty="0" smtClean="0"/>
              <a:t>-&gt; normal granulation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8" idx="2"/>
          </p:cNvCxnSpPr>
          <p:nvPr/>
        </p:nvCxnSpPr>
        <p:spPr>
          <a:xfrm rot="5400000">
            <a:off x="2923946" y="2137014"/>
            <a:ext cx="882640" cy="1773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4740280" y="1997874"/>
            <a:ext cx="73024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6497362" y="1826803"/>
            <a:ext cx="730240" cy="6185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3436" y="1138823"/>
            <a:ext cx="2218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 &amp; horizontal B</a:t>
            </a:r>
          </a:p>
          <a:p>
            <a:r>
              <a:rPr lang="en-US" dirty="0" smtClean="0"/>
              <a:t>-&gt; normal granulation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rot="16200000" flipH="1">
            <a:off x="1577983" y="1882780"/>
            <a:ext cx="882637" cy="6857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 descr="pore_lg.tiff"/>
          <p:cNvPicPr>
            <a:picLocks noChangeAspect="1"/>
          </p:cNvPicPr>
          <p:nvPr/>
        </p:nvPicPr>
        <p:blipFill>
          <a:blip r:embed="rId2"/>
          <a:srcRect t="3333"/>
          <a:stretch>
            <a:fillRect/>
          </a:stretch>
        </p:blipFill>
        <p:spPr>
          <a:xfrm>
            <a:off x="228600" y="76200"/>
            <a:ext cx="7091606" cy="66294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143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620000" y="1447800"/>
            <a:ext cx="1399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Detail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Stokes Profiles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 descr="Int_pore_xz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4052" t="18889" r="8301" b="35556"/>
              <a:stretch>
                <a:fillRect/>
              </a:stretch>
            </p:blipFill>
          </mc:Choice>
          <mc:Fallback>
            <p:blipFill>
              <a:blip r:embed="rId3"/>
              <a:srcRect l="14052" t="18889" r="8301" b="35556"/>
              <a:stretch>
                <a:fillRect/>
              </a:stretch>
            </p:blipFill>
          </mc:Fallback>
        </mc:AlternateContent>
        <p:spPr>
          <a:xfrm>
            <a:off x="2133600" y="1828800"/>
            <a:ext cx="5018049" cy="381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419600" y="5867400"/>
            <a:ext cx="756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Pore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 descr="U_pore+lambd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8301" t="23333" r="18366" b="36667"/>
              <a:stretch>
                <a:fillRect/>
              </a:stretch>
            </p:blipFill>
          </mc:Choice>
          <mc:Fallback>
            <p:blipFill>
              <a:blip r:embed="rId3"/>
              <a:srcRect l="8301" t="23333" r="18366" b="36667"/>
              <a:stretch>
                <a:fillRect/>
              </a:stretch>
            </p:blipFill>
          </mc:Fallback>
        </mc:AlternateContent>
        <p:spPr>
          <a:xfrm>
            <a:off x="419100" y="3733800"/>
            <a:ext cx="3886200" cy="2743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</p:pic>
      <p:pic>
        <p:nvPicPr>
          <p:cNvPr id="4" name="Picture 3" descr="Q_pore+lambd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8301" t="23333" r="18366" b="36667"/>
              <a:stretch>
                <a:fillRect/>
              </a:stretch>
            </p:blipFill>
          </mc:Choice>
          <mc:Fallback>
            <p:blipFill>
              <a:blip r:embed="rId5"/>
              <a:srcRect l="8301" t="23333" r="18366" b="36667"/>
              <a:stretch>
                <a:fillRect/>
              </a:stretch>
            </p:blipFill>
          </mc:Fallback>
        </mc:AlternateContent>
        <p:spPr>
          <a:xfrm>
            <a:off x="4800600" y="3733800"/>
            <a:ext cx="3886200" cy="2743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</p:pic>
      <p:pic>
        <p:nvPicPr>
          <p:cNvPr id="5" name="Picture 4" descr="V_pore+lambd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 l="8301" t="23333" r="18366" b="36667"/>
              <a:stretch>
                <a:fillRect/>
              </a:stretch>
            </p:blipFill>
          </mc:Choice>
          <mc:Fallback>
            <p:blipFill>
              <a:blip r:embed="rId7"/>
              <a:srcRect l="8301" t="23333" r="18366" b="36667"/>
              <a:stretch>
                <a:fillRect/>
              </a:stretch>
            </p:blipFill>
          </mc:Fallback>
        </mc:AlternateContent>
        <p:spPr>
          <a:xfrm>
            <a:off x="4800600" y="533400"/>
            <a:ext cx="3886200" cy="2743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</p:pic>
      <p:pic>
        <p:nvPicPr>
          <p:cNvPr id="6" name="Picture 5" descr="I_pore+lambd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rcRect l="8301" t="23333" r="18366" b="36667"/>
              <a:stretch>
                <a:fillRect/>
              </a:stretch>
            </p:blipFill>
          </mc:Choice>
          <mc:Fallback>
            <p:blipFill>
              <a:blip r:embed="rId9"/>
              <a:srcRect l="8301" t="23333" r="18366" b="36667"/>
              <a:stretch>
                <a:fillRect/>
              </a:stretch>
            </p:blipFill>
          </mc:Fallback>
        </mc:AlternateContent>
        <p:spPr>
          <a:xfrm>
            <a:off x="419100" y="533400"/>
            <a:ext cx="3886200" cy="2743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286000" y="3200400"/>
            <a:ext cx="253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32004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582400" y="344811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00490" y="6400800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Q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08552" y="6400800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</a:t>
            </a:r>
            <a:endParaRPr lang="en-US" sz="2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9144000" cy="1321129"/>
          </a:xfrm>
        </p:spPr>
        <p:txBody>
          <a:bodyPr/>
          <a:lstStyle/>
          <a:p>
            <a:r>
              <a:rPr lang="en-US" dirty="0" smtClean="0"/>
              <a:t>V: simulation (left) &amp; </a:t>
            </a:r>
            <a:r>
              <a:rPr lang="en-US" dirty="0" err="1" smtClean="0"/>
              <a:t>Hinode</a:t>
            </a:r>
            <a:r>
              <a:rPr lang="en-US" dirty="0" smtClean="0"/>
              <a:t> </a:t>
            </a:r>
            <a:r>
              <a:rPr lang="en-US" dirty="0" err="1" smtClean="0"/>
              <a:t>psf</a:t>
            </a:r>
            <a:r>
              <a:rPr lang="en-US" dirty="0" smtClean="0"/>
              <a:t> (right)</a:t>
            </a:r>
            <a:br>
              <a:rPr lang="en-US" dirty="0" smtClean="0"/>
            </a:br>
            <a:r>
              <a:rPr lang="en-US" sz="3600" dirty="0" smtClean="0">
                <a:latin typeface="Times"/>
                <a:cs typeface="Times"/>
              </a:rPr>
              <a:t>(6302.4 </a:t>
            </a:r>
            <a:r>
              <a:rPr lang="en-US" dirty="0" smtClean="0">
                <a:latin typeface="Times"/>
                <a:cs typeface="Times"/>
              </a:rPr>
              <a:t>-</a:t>
            </a:r>
            <a:r>
              <a:rPr lang="en-US" sz="3600" dirty="0" smtClean="0">
                <a:latin typeface="Times"/>
                <a:cs typeface="Times"/>
              </a:rPr>
              <a:t> 6302.6)</a:t>
            </a:r>
            <a:endParaRPr lang="en-US" dirty="0">
              <a:latin typeface="Times"/>
              <a:cs typeface="Times"/>
            </a:endParaRPr>
          </a:p>
        </p:txBody>
      </p:sp>
      <p:pic>
        <p:nvPicPr>
          <p:cNvPr id="3" name="Picture 2" descr="V_h20_24_t1229_raw.tiff"/>
          <p:cNvPicPr>
            <a:picLocks noChangeAspect="1"/>
          </p:cNvPicPr>
          <p:nvPr/>
        </p:nvPicPr>
        <p:blipFill>
          <a:blip r:embed="rId2"/>
          <a:srcRect l="6187" t="3061"/>
          <a:stretch>
            <a:fillRect/>
          </a:stretch>
        </p:blipFill>
        <p:spPr>
          <a:xfrm>
            <a:off x="142676" y="2024628"/>
            <a:ext cx="4429324" cy="47027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 descr="V_h20_24_psf.tiff"/>
          <p:cNvPicPr>
            <a:picLocks noChangeAspect="1"/>
          </p:cNvPicPr>
          <p:nvPr/>
        </p:nvPicPr>
        <p:blipFill>
          <a:blip r:embed="rId3"/>
          <a:srcRect l="6452" t="3122"/>
          <a:stretch>
            <a:fillRect/>
          </a:stretch>
        </p:blipFill>
        <p:spPr>
          <a:xfrm>
            <a:off x="4572000" y="2024628"/>
            <a:ext cx="4419600" cy="47027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line profiles from LILIA</a:t>
            </a:r>
            <a:br>
              <a:rPr lang="en-US" dirty="0" smtClean="0"/>
            </a:br>
            <a:r>
              <a:rPr lang="en-US" sz="2800" dirty="0" smtClean="0">
                <a:latin typeface="Times"/>
                <a:cs typeface="Times"/>
              </a:rPr>
              <a:t>solid=raw, dashed = + </a:t>
            </a:r>
            <a:r>
              <a:rPr lang="en-US" sz="2800" dirty="0" err="1" smtClean="0">
                <a:latin typeface="Times"/>
                <a:cs typeface="Times"/>
              </a:rPr>
              <a:t>psf</a:t>
            </a:r>
            <a:endParaRPr lang="en-US" sz="2800" dirty="0">
              <a:latin typeface="Times"/>
              <a:cs typeface="Times"/>
            </a:endParaRPr>
          </a:p>
        </p:txBody>
      </p:sp>
      <p:pic>
        <p:nvPicPr>
          <p:cNvPr id="4" name="Picture 3" descr="V_profile_519-81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1177" t="23519" r="15969" b="36111"/>
              <a:stretch>
                <a:fillRect/>
              </a:stretch>
            </p:blipFill>
          </mc:Choice>
          <mc:Fallback>
            <p:blipFill>
              <a:blip r:embed="rId3"/>
              <a:srcRect l="11177" t="23519" r="15969" b="36111"/>
              <a:stretch>
                <a:fillRect/>
              </a:stretch>
            </p:blipFill>
          </mc:Fallback>
        </mc:AlternateContent>
        <p:spPr>
          <a:xfrm>
            <a:off x="457200" y="2628900"/>
            <a:ext cx="3860800" cy="2768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V_profile_210-21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9259" t="23333" r="14771" b="36482"/>
              <a:stretch>
                <a:fillRect/>
              </a:stretch>
            </p:blipFill>
          </mc:Choice>
          <mc:Fallback>
            <p:blipFill>
              <a:blip r:embed="rId5"/>
              <a:srcRect l="9259" t="23333" r="14771" b="36482"/>
              <a:stretch>
                <a:fillRect/>
              </a:stretch>
            </p:blipFill>
          </mc:Fallback>
        </mc:AlternateContent>
        <p:spPr>
          <a:xfrm>
            <a:off x="4660900" y="2628900"/>
            <a:ext cx="4025900" cy="27559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Waves in Hydro Convection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wave_movie_48_rho.mpeg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2286000"/>
            <a:ext cx="6102773" cy="25908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/>
          <a:lstStyle/>
          <a:p>
            <a:r>
              <a:rPr lang="en-US" dirty="0" smtClean="0"/>
              <a:t>Magnetic Field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 descr="Bh_spec_hinode_AR_QS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9739" t="23333" r="15490" b="36667"/>
              <a:stretch>
                <a:fillRect/>
              </a:stretch>
            </p:blipFill>
          </mc:Choice>
          <mc:Fallback>
            <p:blipFill>
              <a:blip r:embed="rId3"/>
              <a:srcRect l="9739" t="23333" r="15490" b="36667"/>
              <a:stretch>
                <a:fillRect/>
              </a:stretch>
            </p:blipFill>
          </mc:Fallback>
        </mc:AlternateContent>
        <p:spPr>
          <a:xfrm>
            <a:off x="4953000" y="1143000"/>
            <a:ext cx="3962398" cy="27431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Bv_spec_hinode_AR_QS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9739" t="23333" r="15490" b="36667"/>
              <a:stretch>
                <a:fillRect/>
              </a:stretch>
            </p:blipFill>
          </mc:Choice>
          <mc:Fallback>
            <p:blipFill>
              <a:blip r:embed="rId5"/>
              <a:srcRect l="9739" t="23333" r="15490" b="36667"/>
              <a:stretch>
                <a:fillRect/>
              </a:stretch>
            </p:blipFill>
          </mc:Fallback>
        </mc:AlternateContent>
        <p:spPr>
          <a:xfrm>
            <a:off x="228601" y="1143000"/>
            <a:ext cx="3962400" cy="2743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03493" y="3886200"/>
            <a:ext cx="88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95116" y="3886200"/>
            <a:ext cx="1148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Horizontal</a:t>
            </a:r>
            <a:endParaRPr lang="en-US" dirty="0"/>
          </a:p>
        </p:txBody>
      </p:sp>
      <p:pic>
        <p:nvPicPr>
          <p:cNvPr id="9" name="Picture 8" descr="B01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 l="12614" t="24444" r="21242" b="36667"/>
              <a:stretch>
                <a:fillRect/>
              </a:stretch>
            </p:blipFill>
          </mc:Choice>
          <mc:Fallback>
            <p:blipFill>
              <a:blip r:embed="rId7"/>
              <a:srcRect l="12614" t="24444" r="21242" b="36667"/>
              <a:stretch>
                <a:fillRect/>
              </a:stretch>
            </p:blipFill>
          </mc:Fallback>
        </mc:AlternateContent>
        <p:spPr>
          <a:xfrm>
            <a:off x="2667000" y="4120660"/>
            <a:ext cx="3505200" cy="2667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395116" y="59436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Active Region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Intensity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" name="Picture 3" descr="I_AR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4052" t="23333" r="19804" b="36667"/>
              <a:stretch>
                <a:fillRect/>
              </a:stretch>
            </p:blipFill>
          </mc:Choice>
          <mc:Fallback>
            <p:blipFill>
              <a:blip r:embed="rId3"/>
              <a:srcRect l="14052" t="23333" r="19804" b="36667"/>
              <a:stretch>
                <a:fillRect/>
              </a:stretch>
            </p:blipFill>
          </mc:Fallback>
        </mc:AlternateContent>
        <p:spPr>
          <a:xfrm>
            <a:off x="152400" y="1417638"/>
            <a:ext cx="4225307" cy="330676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50408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Active Region</a:t>
            </a:r>
            <a:endParaRPr lang="en-US" dirty="0"/>
          </a:p>
        </p:txBody>
      </p:sp>
      <p:pic>
        <p:nvPicPr>
          <p:cNvPr id="6" name="Picture 5" descr="I_QS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14379" t="24444" r="19477" b="36667"/>
              <a:stretch>
                <a:fillRect/>
              </a:stretch>
            </p:blipFill>
          </mc:Choice>
          <mc:Fallback>
            <p:blipFill>
              <a:blip r:embed="rId5"/>
              <a:srcRect l="14379" t="24444" r="19477" b="36667"/>
              <a:stretch>
                <a:fillRect/>
              </a:stretch>
            </p:blipFill>
          </mc:Fallback>
        </mc:AlternateContent>
        <p:spPr>
          <a:xfrm>
            <a:off x="4645571" y="2667000"/>
            <a:ext cx="4346029" cy="330676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61633" y="6172200"/>
            <a:ext cx="1105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Quiet Sun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Velocity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Picture 3" descr="Vv_AR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4052" t="23333" r="19804" b="36667"/>
              <a:stretch>
                <a:fillRect/>
              </a:stretch>
            </p:blipFill>
          </mc:Choice>
          <mc:Fallback>
            <p:blipFill>
              <a:blip r:embed="rId3"/>
              <a:srcRect l="14052" t="23333" r="19804" b="36667"/>
              <a:stretch>
                <a:fillRect/>
              </a:stretch>
            </p:blipFill>
          </mc:Fallback>
        </mc:AlternateContent>
        <p:spPr>
          <a:xfrm>
            <a:off x="2286000" y="1828800"/>
            <a:ext cx="4673600" cy="3657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955956" y="58674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Active Region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5075"/>
            <a:ext cx="8229600" cy="5486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Currently rising magnetic flux is given the same entropy as the non-magnetic plasma, so it is buoyant.  What entropy does the rising magnetic flux have in the Sun?  Need to compare simulations with observations for clues.</a:t>
            </a:r>
          </a:p>
          <a:p>
            <a:r>
              <a:rPr lang="en-US" sz="2800" dirty="0" smtClean="0"/>
              <a:t>What will the long term magnetic field configuration look like?  Will it form a magnetic network?  Need to run for several turnover times (2 days).</a:t>
            </a:r>
          </a:p>
          <a:p>
            <a:r>
              <a:rPr lang="en-US" sz="2800" dirty="0" smtClean="0"/>
              <a:t>What is the typical strength of the magnetic field at 20 Mm depth?  Again, need to compare long runs with observations for clues.</a:t>
            </a:r>
          </a:p>
          <a:p>
            <a:r>
              <a:rPr lang="en-US" sz="2800" dirty="0" smtClean="0"/>
              <a:t>Do we need to go to larger horizontal dimensions?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Location of Data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228600" y="777875"/>
            <a:ext cx="8686800" cy="5943600"/>
          </a:xfrm>
        </p:spPr>
        <p:txBody>
          <a:bodyPr/>
          <a:lstStyle/>
          <a:p>
            <a:r>
              <a:rPr lang="en-US" b="1" u="sng" dirty="0" smtClean="0"/>
              <a:t>Slices</a:t>
            </a:r>
            <a:r>
              <a:rPr lang="en-US" dirty="0" smtClean="0"/>
              <a:t> at 1min. intervals of: Velocity &amp; Magnetic Field, at </a:t>
            </a:r>
            <a:r>
              <a:rPr lang="en-US" dirty="0" err="1" smtClean="0"/>
              <a:t>τ</a:t>
            </a:r>
            <a:r>
              <a:rPr lang="en-US" baseline="-25000" dirty="0" err="1" smtClean="0"/>
              <a:t>cont</a:t>
            </a:r>
            <a:r>
              <a:rPr lang="en-US" dirty="0" smtClean="0"/>
              <a:t> = 1, 0.1, 0.01. + Emergent Intensity, </a:t>
            </a:r>
            <a:br>
              <a:rPr lang="en-US" dirty="0" smtClean="0"/>
            </a:br>
            <a:r>
              <a:rPr lang="en-US" dirty="0" smtClean="0"/>
              <a:t>@ http://</a:t>
            </a:r>
            <a:r>
              <a:rPr lang="en-US" i="1" dirty="0" smtClean="0"/>
              <a:t>steinr.pa.msu.edu/~bob</a:t>
            </a:r>
          </a:p>
          <a:p>
            <a:r>
              <a:rPr lang="en-US" b="1" u="sng" dirty="0" smtClean="0"/>
              <a:t>4 hour averages </a:t>
            </a:r>
            <a:r>
              <a:rPr lang="en-US" dirty="0" smtClean="0"/>
              <a:t>at 2 hour cadence of:</a:t>
            </a:r>
            <a:br>
              <a:rPr lang="en-US" dirty="0" smtClean="0"/>
            </a:br>
            <a:r>
              <a:rPr lang="en-US" dirty="0" smtClean="0"/>
              <a:t>sound speed, temperature, density, velocity (3 directions), magnetic field (3 components)</a:t>
            </a:r>
            <a:br>
              <a:rPr lang="en-US" dirty="0" smtClean="0"/>
            </a:br>
            <a:r>
              <a:rPr lang="en-US" dirty="0" smtClean="0"/>
              <a:t>@ </a:t>
            </a:r>
            <a:r>
              <a:rPr lang="en-US" i="1" dirty="0" smtClean="0"/>
              <a:t>steinr.pa.msu.edu/~bob/mhd48-20/AVERS4hr</a:t>
            </a:r>
          </a:p>
          <a:p>
            <a:r>
              <a:rPr lang="en-US" b="1" u="sng" dirty="0" smtClean="0"/>
              <a:t>Raw data cubes</a:t>
            </a:r>
            <a:r>
              <a:rPr lang="en-US" dirty="0" smtClean="0"/>
              <a:t>, averages &amp; slices: all at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66800" y="4927193"/>
            <a:ext cx="7772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hlinkClick r:id="rId2"/>
              </a:rPr>
              <a:t>http://jsoc.stanford.edu/ajax/lookdata.html</a:t>
            </a:r>
            <a:endParaRPr lang="en-US" sz="2800" i="1" dirty="0" smtClean="0"/>
          </a:p>
          <a:p>
            <a:r>
              <a:rPr lang="en-US" sz="3200" dirty="0" smtClean="0"/>
              <a:t>(Hydro 48 Mm &amp; 96 Mm, MHD eventually</a:t>
            </a:r>
            <a:r>
              <a:rPr lang="en-US" sz="3700" dirty="0" smtClean="0"/>
              <a:t>)</a:t>
            </a:r>
            <a:endParaRPr lang="en-US" sz="3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710</Words>
  <Application>Microsoft Macintosh PowerPoint</Application>
  <PresentationFormat>On-screen Show (4:3)</PresentationFormat>
  <Paragraphs>136</Paragraphs>
  <Slides>26</Slides>
  <Notes>3</Notes>
  <HiddenSlides>0</HiddenSlides>
  <MMClips>6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Emerging Flux Simulations &amp; semi-Sunspots</vt:lpstr>
      <vt:lpstr>Objectives</vt:lpstr>
      <vt:lpstr>Numerical Method</vt:lpstr>
      <vt:lpstr>Simulation set up</vt:lpstr>
      <vt:lpstr>Mean Atmosphere</vt:lpstr>
      <vt:lpstr>Slide 6</vt:lpstr>
      <vt:lpstr>ΙBΙ &amp; Velocity</vt:lpstr>
      <vt:lpstr>Slide 8</vt:lpstr>
      <vt:lpstr>Slide 9</vt:lpstr>
      <vt:lpstr>Slide 10</vt:lpstr>
      <vt:lpstr>Magnetic Field (kG) scan  in  depth  t=34.2 hrs</vt:lpstr>
      <vt:lpstr>Magnetic Field Distribution @ τ = 0.1</vt:lpstr>
      <vt:lpstr>Intensity  Distribution</vt:lpstr>
      <vt:lpstr>Emergent Intensity</vt:lpstr>
      <vt:lpstr>Slide 15</vt:lpstr>
      <vt:lpstr>Slide 16</vt:lpstr>
      <vt:lpstr>Stokes Profiles</vt:lpstr>
      <vt:lpstr>Slide 18</vt:lpstr>
      <vt:lpstr>V: simulation (left) &amp; Hinode psf (right) (6302.4 - 6302.6)</vt:lpstr>
      <vt:lpstr>V line profiles from LILIA solid=raw, dashed = + psf</vt:lpstr>
      <vt:lpstr>Waves in Hydro Convection</vt:lpstr>
      <vt:lpstr>Magnetic Field</vt:lpstr>
      <vt:lpstr>Intensity Distribution</vt:lpstr>
      <vt:lpstr>Velocity Distribution</vt:lpstr>
      <vt:lpstr>Questions:</vt:lpstr>
      <vt:lpstr>Location of Data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Magneto-Convection Simulations</dc:title>
  <dc:creator>Bob Stein</dc:creator>
  <cp:lastModifiedBy>Bob Stein</cp:lastModifiedBy>
  <cp:revision>81</cp:revision>
  <dcterms:created xsi:type="dcterms:W3CDTF">2010-08-05T00:58:19Z</dcterms:created>
  <dcterms:modified xsi:type="dcterms:W3CDTF">2010-08-05T01:13:10Z</dcterms:modified>
</cp:coreProperties>
</file>