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slides/slide11.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Default Extension="tiff" ContentType="image/tiff"/>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Default Extension="pdf" ContentType="application/pdf"/>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20"/>
  </p:notesMasterIdLst>
  <p:handoutMasterIdLst>
    <p:handoutMasterId r:id="rId21"/>
  </p:handoutMasterIdLst>
  <p:sldIdLst>
    <p:sldId id="256" r:id="rId2"/>
    <p:sldId id="359" r:id="rId3"/>
    <p:sldId id="368" r:id="rId4"/>
    <p:sldId id="369" r:id="rId5"/>
    <p:sldId id="370" r:id="rId6"/>
    <p:sldId id="371" r:id="rId7"/>
    <p:sldId id="349" r:id="rId8"/>
    <p:sldId id="378" r:id="rId9"/>
    <p:sldId id="374" r:id="rId10"/>
    <p:sldId id="375" r:id="rId11"/>
    <p:sldId id="380" r:id="rId12"/>
    <p:sldId id="376" r:id="rId13"/>
    <p:sldId id="357" r:id="rId14"/>
    <p:sldId id="379" r:id="rId15"/>
    <p:sldId id="367" r:id="rId16"/>
    <p:sldId id="350" r:id="rId17"/>
    <p:sldId id="353" r:id="rId18"/>
    <p:sldId id="377"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FF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6021" autoAdjust="0"/>
    <p:restoredTop sz="94660"/>
  </p:normalViewPr>
  <p:slideViewPr>
    <p:cSldViewPr snapToObjects="1">
      <p:cViewPr varScale="1">
        <p:scale>
          <a:sx n="137" d="100"/>
          <a:sy n="137" d="100"/>
        </p:scale>
        <p:origin x="-1600" y="-12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viewProps" Target="viewProps.xml"/><Relationship Id="rId25" Type="http://schemas.openxmlformats.org/officeDocument/2006/relationships/theme" Target="theme/theme1.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14" Type="http://schemas.openxmlformats.org/officeDocument/2006/relationships/slide" Target="slides/slide13.xml"/><Relationship Id="rId23" Type="http://schemas.openxmlformats.org/officeDocument/2006/relationships/presProps" Target="presProps.xml"/><Relationship Id="rId4" Type="http://schemas.openxmlformats.org/officeDocument/2006/relationships/slide" Target="slides/slide3.xml"/><Relationship Id="rId26" Type="http://schemas.openxmlformats.org/officeDocument/2006/relationships/tableStyles" Target="tableStyles.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notesMaster" Target="notesMasters/notesMaster1.xml"/><Relationship Id="rId22" Type="http://schemas.openxmlformats.org/officeDocument/2006/relationships/printerSettings" Target="printerSettings/printerSettings1.bin"/><Relationship Id="rId21" Type="http://schemas.openxmlformats.org/officeDocument/2006/relationships/handoutMaster" Target="handoutMasters/handout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134B3D2-1E93-DB49-B805-F0913A7609D0}" type="datetimeFigureOut">
              <a:rPr lang="en-US" smtClean="0"/>
              <a:pPr/>
              <a:t>3/12/11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1F28807-4D49-8B42-9326-CD278052A19E}"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E7CDA4-5FD7-6848-B97D-8807414D0518}" type="datetimeFigureOut">
              <a:rPr lang="en-US" smtClean="0"/>
              <a:pPr/>
              <a:t>3/12/11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0D2128-1A22-CD45-A96C-55E61BAF7685}"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next slide has image of the page.</a:t>
            </a:r>
          </a:p>
          <a:p>
            <a:r>
              <a:rPr lang="en-US" dirty="0" smtClean="0"/>
              <a:t>This page contains links</a:t>
            </a:r>
            <a:r>
              <a:rPr lang="en-US" baseline="0" dirty="0" smtClean="0"/>
              <a:t> to all the data</a:t>
            </a:r>
          </a:p>
        </p:txBody>
      </p:sp>
      <p:sp>
        <p:nvSpPr>
          <p:cNvPr id="4" name="Slide Number Placeholder 3"/>
          <p:cNvSpPr>
            <a:spLocks noGrp="1"/>
          </p:cNvSpPr>
          <p:nvPr>
            <p:ph type="sldNum" sz="quarter" idx="10"/>
          </p:nvPr>
        </p:nvSpPr>
        <p:spPr/>
        <p:txBody>
          <a:bodyPr/>
          <a:lstStyle/>
          <a:p>
            <a:fld id="{890D2128-1A22-CD45-A96C-55E61BAF7685}"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computational</a:t>
            </a:r>
            <a:r>
              <a:rPr lang="en-US" baseline="0" dirty="0" smtClean="0"/>
              <a:t> domain is 48 Mm wide and extends from the temperature minimum 0.5 Mm above &lt;tau&gt;=1 down to 20 Mm below.  Spatial derivatives are calculated by 6</a:t>
            </a:r>
            <a:r>
              <a:rPr lang="en-US" baseline="30000" dirty="0" smtClean="0"/>
              <a:t>th</a:t>
            </a:r>
            <a:r>
              <a:rPr lang="en-US" baseline="0" dirty="0" smtClean="0"/>
              <a:t> order finite differences.  Time advance is by 3</a:t>
            </a:r>
            <a:r>
              <a:rPr lang="en-US" baseline="30000" dirty="0" smtClean="0"/>
              <a:t>rd</a:t>
            </a:r>
            <a:r>
              <a:rPr lang="en-US" baseline="0" dirty="0" smtClean="0"/>
              <a:t> order </a:t>
            </a:r>
            <a:r>
              <a:rPr lang="en-US" baseline="0" dirty="0" err="1" smtClean="0"/>
              <a:t>Runge-Kutta</a:t>
            </a:r>
            <a:r>
              <a:rPr lang="en-US" baseline="0" dirty="0" smtClean="0"/>
              <a:t>.  </a:t>
            </a:r>
          </a:p>
          <a:p>
            <a:r>
              <a:rPr lang="en-US" baseline="0" dirty="0" smtClean="0"/>
              <a:t>Variables are staggered in space, with scalars density and energy at cell centers, vectors </a:t>
            </a:r>
            <a:r>
              <a:rPr lang="en-US" baseline="0" dirty="0" err="1" smtClean="0"/>
              <a:t>momenta</a:t>
            </a:r>
            <a:r>
              <a:rPr lang="en-US" baseline="0" dirty="0" smtClean="0"/>
              <a:t> and magnetic field at cell faces.</a:t>
            </a:r>
          </a:p>
          <a:p>
            <a:r>
              <a:rPr lang="en-US" baseline="0" dirty="0" smtClean="0"/>
              <a:t>Horizontal boundaries are periodic.  The top and bottom boundaries specified by loading ghost zones and are open to fluid motions.  All variables, except </a:t>
            </a:r>
            <a:r>
              <a:rPr lang="en-US" baseline="0" dirty="0" smtClean="0"/>
              <a:t>for the magnetic field,</a:t>
            </a:r>
            <a:r>
              <a:rPr lang="en-US" baseline="0" dirty="0" smtClean="0"/>
              <a:t> are extrapolated in outflows. </a:t>
            </a:r>
          </a:p>
          <a:p>
            <a:r>
              <a:rPr lang="en-US" baseline="0" dirty="0" smtClean="0"/>
              <a:t>At the top the log of the density is extrapolated everywhere, the energy per unit mass is forced to a constant value and the velocities are constant in the ghost layers at their boundary value.  At the bottom the velocity tends toward vertical, and the density and energy are specified in inflows to keep the entropy of incoming material constant.</a:t>
            </a:r>
          </a:p>
          <a:p>
            <a:r>
              <a:rPr lang="en-US" baseline="0" dirty="0" smtClean="0"/>
              <a:t>The magnetic field is made to tend toward a potential field at the top and at the bottom its value is specified in inflows and extrapolated in outflows.</a:t>
            </a:r>
          </a:p>
          <a:p>
            <a:endParaRPr lang="en-US" dirty="0"/>
          </a:p>
        </p:txBody>
      </p:sp>
      <p:sp>
        <p:nvSpPr>
          <p:cNvPr id="4" name="Slide Number Placeholder 3"/>
          <p:cNvSpPr>
            <a:spLocks noGrp="1"/>
          </p:cNvSpPr>
          <p:nvPr>
            <p:ph type="sldNum" sz="quarter" idx="10"/>
          </p:nvPr>
        </p:nvSpPr>
        <p:spPr/>
        <p:txBody>
          <a:bodyPr/>
          <a:lstStyle/>
          <a:p>
            <a:fld id="{890D2128-1A22-CD45-A96C-55E61BAF7685}"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simulation was started from a snapshot</a:t>
            </a:r>
            <a:r>
              <a:rPr lang="en-US" baseline="0" dirty="0" smtClean="0"/>
              <a:t> of hydrodynamic convection that had relaxed both thermally and dynamically.  Uniform, untwisted, horizontal field at an angle of 30</a:t>
            </a:r>
            <a:r>
              <a:rPr lang="en-US" baseline="30000" dirty="0" smtClean="0"/>
              <a:t>o</a:t>
            </a:r>
            <a:r>
              <a:rPr lang="en-US" baseline="0" dirty="0" smtClean="0"/>
              <a:t> to the x-axis was </a:t>
            </a:r>
            <a:r>
              <a:rPr lang="en-US" baseline="0" dirty="0" err="1" smtClean="0"/>
              <a:t>advected</a:t>
            </a:r>
            <a:r>
              <a:rPr lang="en-US" baseline="0" dirty="0" smtClean="0"/>
              <a:t> by inflows into the computational domain from the bottom.  The field strength everywhere was slowly increased (with </a:t>
            </a:r>
            <a:r>
              <a:rPr lang="en-US" baseline="0" dirty="0" err="1" smtClean="0"/>
              <a:t>e</a:t>
            </a:r>
            <a:r>
              <a:rPr lang="en-US" baseline="0" dirty="0" smtClean="0"/>
              <a:t>-folding time of 5 hours).  When the magnitude of the horizontal field in the inflows at the bottom reached 1, 5 and 10 </a:t>
            </a:r>
            <a:r>
              <a:rPr lang="en-US" baseline="0" dirty="0" err="1" smtClean="0"/>
              <a:t>kG</a:t>
            </a:r>
            <a:r>
              <a:rPr lang="en-US" baseline="0" dirty="0" smtClean="0"/>
              <a:t>, branches were started with the boundary field kept constant at those values and the interior evolved freely.  Two branches are being actively followed – 1 and 5 </a:t>
            </a:r>
            <a:r>
              <a:rPr lang="en-US" baseline="0" dirty="0" err="1" smtClean="0"/>
              <a:t>kG</a:t>
            </a:r>
            <a:r>
              <a:rPr lang="en-US" baseline="0" dirty="0" smtClean="0"/>
              <a:t>.  The 5 </a:t>
            </a:r>
            <a:r>
              <a:rPr lang="en-US" baseline="0" dirty="0" err="1" smtClean="0"/>
              <a:t>kG</a:t>
            </a:r>
            <a:r>
              <a:rPr lang="en-US" baseline="0" dirty="0" smtClean="0"/>
              <a:t> run has spontaneously formed a pore.  The pore formed at 19.98 hours and has been growing is size since (now 6 hours later).  The 1 </a:t>
            </a:r>
            <a:r>
              <a:rPr lang="en-US" baseline="0" dirty="0" err="1" smtClean="0"/>
              <a:t>kG</a:t>
            </a:r>
            <a:r>
              <a:rPr lang="en-US" baseline="0" dirty="0" smtClean="0"/>
              <a:t> case has not formed any pores yet.</a:t>
            </a:r>
            <a:endParaRPr lang="en-US" dirty="0"/>
          </a:p>
        </p:txBody>
      </p:sp>
      <p:sp>
        <p:nvSpPr>
          <p:cNvPr id="4" name="Slide Number Placeholder 3"/>
          <p:cNvSpPr>
            <a:spLocks noGrp="1"/>
          </p:cNvSpPr>
          <p:nvPr>
            <p:ph type="sldNum" sz="quarter" idx="10"/>
          </p:nvPr>
        </p:nvSpPr>
        <p:spPr/>
        <p:txBody>
          <a:bodyPr/>
          <a:lstStyle/>
          <a:p>
            <a:fld id="{890D2128-1A22-CD45-A96C-55E61BAF7685}"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intensity in the pore varies between 20% and 40% of the average intensity.  There are bright structures with 2-3 times the average intensity.</a:t>
            </a:r>
            <a:endParaRPr lang="en-US" dirty="0"/>
          </a:p>
        </p:txBody>
      </p:sp>
      <p:sp>
        <p:nvSpPr>
          <p:cNvPr id="4" name="Slide Number Placeholder 3"/>
          <p:cNvSpPr>
            <a:spLocks noGrp="1"/>
          </p:cNvSpPr>
          <p:nvPr>
            <p:ph type="sldNum" sz="quarter" idx="10"/>
          </p:nvPr>
        </p:nvSpPr>
        <p:spPr/>
        <p:txBody>
          <a:bodyPr/>
          <a:lstStyle/>
          <a:p>
            <a:fld id="{890D2128-1A22-CD45-A96C-55E61BAF7685}"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Upflows</a:t>
            </a:r>
            <a:r>
              <a:rPr lang="en-US" baseline="0" dirty="0" smtClean="0"/>
              <a:t> carry large loop toward surface, while </a:t>
            </a:r>
            <a:r>
              <a:rPr lang="en-US" baseline="0" dirty="0" err="1" smtClean="0"/>
              <a:t>downflows</a:t>
            </a:r>
            <a:r>
              <a:rPr lang="en-US" baseline="0" dirty="0" smtClean="0"/>
              <a:t> pin down magnetic flux and prevent it from rising (top panel of |B| and velocity vectors)</a:t>
            </a:r>
            <a:endParaRPr lang="en-US" dirty="0" smtClean="0"/>
          </a:p>
          <a:p>
            <a:r>
              <a:rPr lang="en-US" dirty="0" smtClean="0"/>
              <a:t>Flux begins to emerge</a:t>
            </a:r>
            <a:r>
              <a:rPr lang="en-US" baseline="0" dirty="0" smtClean="0"/>
              <a:t> in pepper and salt pattern of mixed polarities and granules have become distorted and elongated in direction of field (bottom panel)</a:t>
            </a:r>
          </a:p>
          <a:p>
            <a:r>
              <a:rPr lang="en-US" baseline="0" dirty="0" smtClean="0"/>
              <a:t>Vertical flux concentration has formed hear the surface at the edge of a large loop (middle panel of |B| and B vectors)</a:t>
            </a:r>
          </a:p>
          <a:p>
            <a:r>
              <a:rPr lang="en-US" baseline="0" dirty="0" smtClean="0"/>
              <a:t>Gray scale for intensity is in units of Quiet Sun average intensity, range from darkest to lightest is [0.2,3]&lt;IQS&gt;, but ends have been clipped</a:t>
            </a:r>
          </a:p>
          <a:p>
            <a:r>
              <a:rPr lang="en-US" baseline="0" dirty="0" smtClean="0"/>
              <a:t>Gray scale for magnetic field is in units of </a:t>
            </a:r>
            <a:r>
              <a:rPr lang="en-US" baseline="0" dirty="0" err="1" smtClean="0"/>
              <a:t>kG</a:t>
            </a:r>
            <a:r>
              <a:rPr lang="en-US" baseline="0" dirty="0" smtClean="0"/>
              <a:t> with range [-4,3] </a:t>
            </a:r>
            <a:r>
              <a:rPr lang="en-US" baseline="0" dirty="0" err="1" smtClean="0"/>
              <a:t>kG</a:t>
            </a:r>
            <a:endParaRPr lang="en-US" dirty="0"/>
          </a:p>
        </p:txBody>
      </p:sp>
      <p:sp>
        <p:nvSpPr>
          <p:cNvPr id="4" name="Slide Number Placeholder 3"/>
          <p:cNvSpPr>
            <a:spLocks noGrp="1"/>
          </p:cNvSpPr>
          <p:nvPr>
            <p:ph type="sldNum" sz="quarter" idx="10"/>
          </p:nvPr>
        </p:nvSpPr>
        <p:spPr/>
        <p:txBody>
          <a:bodyPr/>
          <a:lstStyle/>
          <a:p>
            <a:fld id="{890D2128-1A22-CD45-A96C-55E61BAF7685}" type="slidenum">
              <a:rPr lang="en-US" smtClean="0"/>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Pore formed</a:t>
            </a:r>
            <a:r>
              <a:rPr lang="en-US" baseline="0" dirty="0" smtClean="0"/>
              <a:t> first at 19.98 hours.</a:t>
            </a:r>
            <a:endParaRPr lang="en-US" dirty="0"/>
          </a:p>
        </p:txBody>
      </p:sp>
      <p:sp>
        <p:nvSpPr>
          <p:cNvPr id="4" name="Slide Number Placeholder 3"/>
          <p:cNvSpPr>
            <a:spLocks noGrp="1"/>
          </p:cNvSpPr>
          <p:nvPr>
            <p:ph type="sldNum" sz="quarter" idx="10"/>
          </p:nvPr>
        </p:nvSpPr>
        <p:spPr/>
        <p:txBody>
          <a:bodyPr/>
          <a:lstStyle/>
          <a:p>
            <a:fld id="{890D2128-1A22-CD45-A96C-55E61BAF7685}"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Two small pores exist.</a:t>
            </a:r>
            <a:r>
              <a:rPr lang="en-US" baseline="0" dirty="0" smtClean="0"/>
              <a:t>  Both have same polarity.  </a:t>
            </a:r>
          </a:p>
          <a:p>
            <a:r>
              <a:rPr lang="en-US" baseline="0" dirty="0" smtClean="0"/>
              <a:t>Magnetic field has separated in to regions of opposite polarity.</a:t>
            </a:r>
            <a:endParaRPr lang="en-US" dirty="0"/>
          </a:p>
        </p:txBody>
      </p:sp>
      <p:sp>
        <p:nvSpPr>
          <p:cNvPr id="4" name="Slide Number Placeholder 3"/>
          <p:cNvSpPr>
            <a:spLocks noGrp="1"/>
          </p:cNvSpPr>
          <p:nvPr>
            <p:ph type="sldNum" sz="quarter" idx="10"/>
          </p:nvPr>
        </p:nvSpPr>
        <p:spPr/>
        <p:txBody>
          <a:bodyPr/>
          <a:lstStyle/>
          <a:p>
            <a:fld id="{890D2128-1A22-CD45-A96C-55E61BAF7685}" type="slidenum">
              <a:rPr lang="en-US" smtClean="0"/>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pore has grown</a:t>
            </a:r>
          </a:p>
          <a:p>
            <a:r>
              <a:rPr lang="en-US" dirty="0" smtClean="0"/>
              <a:t>Pore is moving</a:t>
            </a:r>
            <a:r>
              <a:rPr lang="en-US" baseline="0" dirty="0" smtClean="0"/>
              <a:t> to left due to large scale horizontal flows in its vicinity. </a:t>
            </a:r>
          </a:p>
          <a:p>
            <a:r>
              <a:rPr lang="en-US" baseline="0" dirty="0" smtClean="0"/>
              <a:t>Pore magnetic structure is extending deeper.</a:t>
            </a:r>
            <a:endParaRPr lang="en-US" dirty="0"/>
          </a:p>
        </p:txBody>
      </p:sp>
      <p:sp>
        <p:nvSpPr>
          <p:cNvPr id="4" name="Slide Number Placeholder 3"/>
          <p:cNvSpPr>
            <a:spLocks noGrp="1"/>
          </p:cNvSpPr>
          <p:nvPr>
            <p:ph type="sldNum" sz="quarter" idx="10"/>
          </p:nvPr>
        </p:nvSpPr>
        <p:spPr/>
        <p:txBody>
          <a:bodyPr/>
          <a:lstStyle/>
          <a:p>
            <a:fld id="{890D2128-1A22-CD45-A96C-55E61BAF7685}" type="slidenum">
              <a:rPr lang="en-US" smtClean="0"/>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Magnetic “flux tube</a:t>
            </a:r>
            <a:r>
              <a:rPr lang="en-US" baseline="0" dirty="0" smtClean="0"/>
              <a:t>” </a:t>
            </a:r>
            <a:r>
              <a:rPr lang="en-US" dirty="0" smtClean="0"/>
              <a:t>extends deep into the computational domain, but not all the way to the</a:t>
            </a:r>
            <a:r>
              <a:rPr lang="en-US" baseline="0" dirty="0" smtClean="0"/>
              <a:t> bottom.  Field lines in the “flux tube” connect to a wide variety of locations, including the purple one which is a U-loop.  The blues and green seem to come from the edge of a mid-sized loop in the deeper layers as is also indicated in the vertical slices.  A time sequence (from which this is a snapshot) shows that field lines are moving into the “flux tube” from its surroundings.</a:t>
            </a:r>
            <a:endParaRPr lang="en-US" dirty="0"/>
          </a:p>
        </p:txBody>
      </p:sp>
      <p:sp>
        <p:nvSpPr>
          <p:cNvPr id="4" name="Slide Number Placeholder 3"/>
          <p:cNvSpPr>
            <a:spLocks noGrp="1"/>
          </p:cNvSpPr>
          <p:nvPr>
            <p:ph type="sldNum" sz="quarter" idx="10"/>
          </p:nvPr>
        </p:nvSpPr>
        <p:spPr/>
        <p:txBody>
          <a:bodyPr/>
          <a:lstStyle/>
          <a:p>
            <a:fld id="{890D2128-1A22-CD45-A96C-55E61BAF7685}" type="slidenum">
              <a:rPr lang="en-US" smtClean="0"/>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is from a different simulation.   20 </a:t>
            </a:r>
            <a:r>
              <a:rPr lang="en-US" baseline="0" dirty="0" err="1" smtClean="0"/>
              <a:t>kG</a:t>
            </a:r>
            <a:r>
              <a:rPr lang="en-US" baseline="0" dirty="0" smtClean="0"/>
              <a:t> field was </a:t>
            </a:r>
            <a:r>
              <a:rPr lang="en-US" baseline="0" dirty="0" err="1" smtClean="0"/>
              <a:t>advected</a:t>
            </a:r>
            <a:r>
              <a:rPr lang="en-US" baseline="0" dirty="0" smtClean="0"/>
              <a:t> in from the bottom.  Once several pores had formed, the magnetic field was increased everywhere in proportion to its magnitude.  This made the pores grow in size and become darker.  The flux concentrations are very close together.  There are some penumbral like structures, but it is not possible to clearly distinguish them.  </a:t>
            </a:r>
            <a:endParaRPr lang="en-US" dirty="0"/>
          </a:p>
        </p:txBody>
      </p:sp>
      <p:sp>
        <p:nvSpPr>
          <p:cNvPr id="4" name="Slide Number Placeholder 3"/>
          <p:cNvSpPr>
            <a:spLocks noGrp="1"/>
          </p:cNvSpPr>
          <p:nvPr>
            <p:ph type="sldNum" sz="quarter" idx="10"/>
          </p:nvPr>
        </p:nvSpPr>
        <p:spPr/>
        <p:txBody>
          <a:bodyPr/>
          <a:lstStyle/>
          <a:p>
            <a:fld id="{890D2128-1A22-CD45-A96C-55E61BAF7685}" type="slidenum">
              <a:rPr lang="en-US" smtClean="0"/>
              <a:pPr/>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Full resolution image of proto-spot</a:t>
            </a:r>
            <a:r>
              <a:rPr lang="en-US" baseline="0" dirty="0" smtClean="0"/>
              <a:t> intensity.</a:t>
            </a:r>
          </a:p>
          <a:p>
            <a:r>
              <a:rPr lang="en-US" baseline="0" dirty="0" smtClean="0"/>
              <a:t>Note: one plume seems to go under another in lower right of proto-spot.</a:t>
            </a:r>
          </a:p>
          <a:p>
            <a:r>
              <a:rPr lang="en-US" baseline="0" dirty="0" smtClean="0"/>
              <a:t>There is large shearing motions outside the proto-spot in the upper left region.</a:t>
            </a:r>
            <a:endParaRPr lang="en-US" dirty="0"/>
          </a:p>
        </p:txBody>
      </p:sp>
      <p:sp>
        <p:nvSpPr>
          <p:cNvPr id="4" name="Slide Number Placeholder 3"/>
          <p:cNvSpPr>
            <a:spLocks noGrp="1"/>
          </p:cNvSpPr>
          <p:nvPr>
            <p:ph type="sldNum" sz="quarter" idx="10"/>
          </p:nvPr>
        </p:nvSpPr>
        <p:spPr/>
        <p:txBody>
          <a:bodyPr/>
          <a:lstStyle/>
          <a:p>
            <a:fld id="{890D2128-1A22-CD45-A96C-55E61BAF7685}" type="slidenum">
              <a:rPr lang="en-US" smtClean="0"/>
              <a:pPr/>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proto</a:t>
            </a:r>
            <a:r>
              <a:rPr lang="en-US" smtClean="0"/>
              <a:t>-spot.</a:t>
            </a:r>
            <a:endParaRPr lang="en-US"/>
          </a:p>
        </p:txBody>
      </p:sp>
      <p:sp>
        <p:nvSpPr>
          <p:cNvPr id="4" name="Slide Number Placeholder 3"/>
          <p:cNvSpPr>
            <a:spLocks noGrp="1"/>
          </p:cNvSpPr>
          <p:nvPr>
            <p:ph type="sldNum" sz="quarter" idx="10"/>
          </p:nvPr>
        </p:nvSpPr>
        <p:spPr/>
        <p:txBody>
          <a:bodyPr/>
          <a:lstStyle/>
          <a:p>
            <a:fld id="{890D2128-1A22-CD45-A96C-55E61BAF7685}" type="slidenum">
              <a:rPr lang="en-US" smtClean="0"/>
              <a:pPr/>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next slide has image of the page.</a:t>
            </a:r>
          </a:p>
          <a:p>
            <a:r>
              <a:rPr lang="en-US" dirty="0" smtClean="0"/>
              <a:t>This page contains links</a:t>
            </a:r>
            <a:r>
              <a:rPr lang="en-US" baseline="0" dirty="0" smtClean="0"/>
              <a:t> to all the data</a:t>
            </a:r>
          </a:p>
        </p:txBody>
      </p:sp>
      <p:sp>
        <p:nvSpPr>
          <p:cNvPr id="4" name="Slide Number Placeholder 3"/>
          <p:cNvSpPr>
            <a:spLocks noGrp="1"/>
          </p:cNvSpPr>
          <p:nvPr>
            <p:ph type="sldNum" sz="quarter" idx="10"/>
          </p:nvPr>
        </p:nvSpPr>
        <p:spPr/>
        <p:txBody>
          <a:bodyPr/>
          <a:lstStyle/>
          <a:p>
            <a:fld id="{890D2128-1A22-CD45-A96C-55E61BAF7685}"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8E3132-FC6F-7A4F-BDDA-00D2DBEA199A}" type="datetime1">
              <a:rPr lang="en-US" smtClean="0"/>
              <a:pPr/>
              <a:t>3/12/11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F7BAC-1437-AF40-8FCE-92D5FD3462E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88E49F-0ABE-574C-8212-3F292E0C5633}" type="datetime1">
              <a:rPr lang="en-US" smtClean="0"/>
              <a:pPr/>
              <a:t>3/12/11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F7BAC-1437-AF40-8FCE-92D5FD3462E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AC2DCE-6529-CF43-83AF-7B830974F970}" type="datetime1">
              <a:rPr lang="en-US" smtClean="0"/>
              <a:pPr/>
              <a:t>3/12/11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F7BAC-1437-AF40-8FCE-92D5FD3462E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779453-4A9B-5A45-9F43-D4DF2EDD6943}" type="datetime1">
              <a:rPr lang="en-US" smtClean="0"/>
              <a:pPr/>
              <a:t>3/12/11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8F7BAC-1437-AF40-8FCE-92D5FD3462E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54BA92-812B-DF4B-883A-4C783FF6AD71}" type="datetime1">
              <a:rPr lang="en-US" smtClean="0"/>
              <a:pPr/>
              <a:t>3/12/11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8F7BAC-1437-AF40-8FCE-92D5FD3462E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7620B2-4CE9-2047-905B-7CDA2C19E09F}" type="datetime1">
              <a:rPr lang="en-US" smtClean="0"/>
              <a:pPr/>
              <a:t>3/12/11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8F7BAC-1437-AF40-8FCE-92D5FD3462E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F801BE-DF1A-F941-926A-D90FB0CD70F5}" type="datetime1">
              <a:rPr lang="en-US" smtClean="0"/>
              <a:pPr/>
              <a:t>3/12/11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8F7BAC-1437-AF40-8FCE-92D5FD3462E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D39EF7-CCD0-C142-AFE8-BF56B6DCE493}" type="datetime1">
              <a:rPr lang="en-US" smtClean="0"/>
              <a:pPr/>
              <a:t>3/12/11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8F7BAC-1437-AF40-8FCE-92D5FD3462E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095F91-53A6-584B-8A76-47A99379455D}" type="datetime1">
              <a:rPr lang="en-US" smtClean="0"/>
              <a:pPr/>
              <a:t>3/12/11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8F7BAC-1437-AF40-8FCE-92D5FD3462E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90DF33-6DAC-E048-B80B-687E4081CC97}" type="datetime1">
              <a:rPr lang="en-US" smtClean="0"/>
              <a:pPr/>
              <a:t>3/12/11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F7BAC-1437-AF40-8FCE-92D5FD3462E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52F026-F9F7-5F45-BE50-BC6EF212C049}" type="datetime1">
              <a:rPr lang="en-US" smtClean="0"/>
              <a:pPr/>
              <a:t>3/12/11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F7BAC-1437-AF40-8FCE-92D5FD3462E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image" Target="../media/image1.tiff"/><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theme" Target="../theme/theme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690BF2-49CD-B346-84B0-410F6E1A83AF}" type="datetime1">
              <a:rPr lang="en-US" smtClean="0"/>
              <a:pPr/>
              <a:t>3/12/11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8F7BAC-1437-AF40-8FCE-92D5FD3462E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hyperlink" Target="http://steinr.pa.msu.edu/~bob/data.html"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3" Type="http://schemas.openxmlformats.org/officeDocument/2006/relationships/image" Target="../media/image2.tif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3" Type="http://schemas.openxmlformats.org/officeDocument/2006/relationships/image" Target="../media/image3.tif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4" Type="http://schemas.openxmlformats.org/officeDocument/2006/relationships/image" Target="../media/image7.jpeg"/><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6.jpeg"/><Relationship Id="rId5" Type="http://schemas.openxmlformats.org/officeDocument/2006/relationships/image" Target="../media/image8.jpeg"/></Relationships>
</file>

<file path=ppt/slides/_rels/slide10.xml.rels><?xml version="1.0" encoding="UTF-8" standalone="yes"?>
<Relationships xmlns="http://schemas.openxmlformats.org/package/2006/relationships"><Relationship Id="rId4" Type="http://schemas.openxmlformats.org/officeDocument/2006/relationships/image" Target="../media/image10.jpeg"/><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9.jpeg"/><Relationship Id="rId5" Type="http://schemas.openxmlformats.org/officeDocument/2006/relationships/image" Target="../media/image11.jpeg"/></Relationships>
</file>

<file path=ppt/slides/_rels/slide11.xml.rels><?xml version="1.0" encoding="UTF-8" standalone="yes"?>
<Relationships xmlns="http://schemas.openxmlformats.org/package/2006/relationships"><Relationship Id="rId4" Type="http://schemas.openxmlformats.org/officeDocument/2006/relationships/image" Target="../media/image13.jpeg"/><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2.jpeg"/><Relationship Id="rId5" Type="http://schemas.openxmlformats.org/officeDocument/2006/relationships/image" Target="../media/image14.jpeg"/></Relationships>
</file>

<file path=ppt/slides/_rels/slide12.xml.rels><?xml version="1.0" encoding="UTF-8" standalone="yes"?>
<Relationships xmlns="http://schemas.openxmlformats.org/package/2006/relationships"><Relationship Id="rId4"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5.jpeg"/><Relationship Id="rId5"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3" Type="http://schemas.openxmlformats.org/officeDocument/2006/relationships/image" Target="../media/image18.tif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4" Type="http://schemas.openxmlformats.org/officeDocument/2006/relationships/image" Target="../media/image20.png"/><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19.pd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3" Type="http://schemas.openxmlformats.org/officeDocument/2006/relationships/image" Target="../media/image2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3" Type="http://schemas.openxmlformats.org/officeDocument/2006/relationships/image" Target="../media/image22.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3" Type="http://schemas.openxmlformats.org/officeDocument/2006/relationships/hyperlink" Target="http://steinr.pa.msu.edu/~bob/data.html"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2546350"/>
          </a:xfrm>
        </p:spPr>
        <p:txBody>
          <a:bodyPr/>
          <a:lstStyle/>
          <a:p>
            <a:r>
              <a:rPr lang="en-US" dirty="0" err="1" smtClean="0"/>
              <a:t>Helioseismic</a:t>
            </a:r>
            <a:r>
              <a:rPr lang="en-US" dirty="0" smtClean="0"/>
              <a:t> data from</a:t>
            </a:r>
            <a:br>
              <a:rPr lang="en-US" dirty="0" smtClean="0"/>
            </a:br>
            <a:r>
              <a:rPr lang="en-US" dirty="0" smtClean="0"/>
              <a:t>Emerging </a:t>
            </a:r>
            <a:r>
              <a:rPr lang="en-US" dirty="0" smtClean="0"/>
              <a:t>Flux </a:t>
            </a:r>
            <a:br>
              <a:rPr lang="en-US" dirty="0" smtClean="0"/>
            </a:br>
            <a:r>
              <a:rPr lang="en-US" dirty="0" smtClean="0"/>
              <a:t>&amp; proto Active Region</a:t>
            </a:r>
            <a:br>
              <a:rPr lang="en-US" dirty="0" smtClean="0"/>
            </a:br>
            <a:r>
              <a:rPr lang="en-US" dirty="0" smtClean="0"/>
              <a:t>Simulations</a:t>
            </a:r>
            <a:endParaRPr lang="en-US" dirty="0"/>
          </a:p>
        </p:txBody>
      </p:sp>
      <p:sp>
        <p:nvSpPr>
          <p:cNvPr id="3" name="Subtitle 2"/>
          <p:cNvSpPr>
            <a:spLocks noGrp="1"/>
          </p:cNvSpPr>
          <p:nvPr>
            <p:ph type="subTitle" idx="1"/>
          </p:nvPr>
        </p:nvSpPr>
        <p:spPr>
          <a:xfrm>
            <a:off x="1371600" y="3352800"/>
            <a:ext cx="6400800" cy="2667000"/>
          </a:xfrm>
        </p:spPr>
        <p:txBody>
          <a:bodyPr/>
          <a:lstStyle/>
          <a:p>
            <a:r>
              <a:rPr lang="en-US" dirty="0" smtClean="0">
                <a:solidFill>
                  <a:schemeClr val="tx1"/>
                </a:solidFill>
              </a:rPr>
              <a:t>Bob Stein – Michigan State U.</a:t>
            </a:r>
          </a:p>
          <a:p>
            <a:pPr marL="514350" indent="-514350">
              <a:buAutoNum type="alphaUcPeriod"/>
            </a:pPr>
            <a:r>
              <a:rPr lang="en-US" dirty="0" err="1" smtClean="0">
                <a:solidFill>
                  <a:schemeClr val="tx1"/>
                </a:solidFill>
              </a:rPr>
              <a:t>Lagerfjärd</a:t>
            </a:r>
            <a:r>
              <a:rPr lang="en-US" dirty="0" smtClean="0">
                <a:solidFill>
                  <a:schemeClr val="tx1"/>
                </a:solidFill>
              </a:rPr>
              <a:t> – Copenhagen U.</a:t>
            </a:r>
          </a:p>
          <a:p>
            <a:pPr marL="514350" indent="-514350"/>
            <a:r>
              <a:rPr lang="en-US" dirty="0" smtClean="0">
                <a:solidFill>
                  <a:schemeClr val="tx1"/>
                </a:solidFill>
              </a:rPr>
              <a:t>Å. </a:t>
            </a:r>
            <a:r>
              <a:rPr lang="en-US" dirty="0" err="1" smtClean="0">
                <a:solidFill>
                  <a:schemeClr val="tx1"/>
                </a:solidFill>
              </a:rPr>
              <a:t>Nordlund</a:t>
            </a:r>
            <a:r>
              <a:rPr lang="en-US" dirty="0" smtClean="0">
                <a:solidFill>
                  <a:schemeClr val="tx1"/>
                </a:solidFill>
              </a:rPr>
              <a:t> – </a:t>
            </a:r>
            <a:r>
              <a:rPr lang="en-US" dirty="0" err="1" smtClean="0">
                <a:solidFill>
                  <a:schemeClr val="tx1"/>
                </a:solidFill>
              </a:rPr>
              <a:t>Niels</a:t>
            </a:r>
            <a:r>
              <a:rPr lang="en-US" dirty="0" smtClean="0">
                <a:solidFill>
                  <a:schemeClr val="tx1"/>
                </a:solidFill>
              </a:rPr>
              <a:t> Bohr Inst.</a:t>
            </a:r>
          </a:p>
          <a:p>
            <a:pPr marL="514350" indent="-514350"/>
            <a:r>
              <a:rPr lang="en-US" dirty="0" smtClean="0">
                <a:solidFill>
                  <a:schemeClr val="tx1"/>
                </a:solidFill>
              </a:rPr>
              <a:t>D. </a:t>
            </a:r>
            <a:r>
              <a:rPr lang="en-US" dirty="0" err="1" smtClean="0">
                <a:solidFill>
                  <a:schemeClr val="tx1"/>
                </a:solidFill>
              </a:rPr>
              <a:t>Georgobiani</a:t>
            </a:r>
            <a:r>
              <a:rPr lang="en-US" dirty="0" smtClean="0">
                <a:solidFill>
                  <a:schemeClr val="tx1"/>
                </a:solidFill>
              </a:rPr>
              <a:t> – Michigan State U.</a:t>
            </a:r>
          </a:p>
        </p:txBody>
      </p:sp>
      <p:sp>
        <p:nvSpPr>
          <p:cNvPr id="4" name="Slide Number Placeholder 3"/>
          <p:cNvSpPr>
            <a:spLocks noGrp="1"/>
          </p:cNvSpPr>
          <p:nvPr>
            <p:ph type="sldNum" sz="quarter" idx="12"/>
          </p:nvPr>
        </p:nvSpPr>
        <p:spPr/>
        <p:txBody>
          <a:bodyPr/>
          <a:lstStyle/>
          <a:p>
            <a:fld id="{878F7BAC-1437-AF40-8FCE-92D5FD3462E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78F7BAC-1437-AF40-8FCE-92D5FD3462EB}" type="slidenum">
              <a:rPr lang="en-US" smtClean="0"/>
              <a:pPr/>
              <a:t>2</a:t>
            </a:fld>
            <a:endParaRPr lang="en-US"/>
          </a:p>
        </p:txBody>
      </p:sp>
      <p:sp>
        <p:nvSpPr>
          <p:cNvPr id="2" name="Title 1"/>
          <p:cNvSpPr>
            <a:spLocks noGrp="1"/>
          </p:cNvSpPr>
          <p:nvPr>
            <p:ph type="title" idx="4294967295"/>
          </p:nvPr>
        </p:nvSpPr>
        <p:spPr>
          <a:xfrm>
            <a:off x="0" y="274638"/>
            <a:ext cx="8229600" cy="1143000"/>
          </a:xfrm>
        </p:spPr>
        <p:txBody>
          <a:bodyPr/>
          <a:lstStyle/>
          <a:p>
            <a:r>
              <a:rPr lang="en-US" dirty="0" smtClean="0">
                <a:hlinkClick r:id="rId3"/>
              </a:rPr>
              <a:t/>
            </a:r>
            <a:br>
              <a:rPr lang="en-US" dirty="0" smtClean="0">
                <a:hlinkClick r:id="rId3"/>
              </a:rPr>
            </a:br>
            <a:r>
              <a:rPr lang="en-US" dirty="0" smtClean="0">
                <a:hlinkClick r:id="rId3"/>
              </a:rPr>
              <a:t/>
            </a:r>
            <a:br>
              <a:rPr lang="en-US" dirty="0" smtClean="0">
                <a:hlinkClick r:id="rId3"/>
              </a:rPr>
            </a:br>
            <a:r>
              <a:rPr lang="en-US" dirty="0" smtClean="0">
                <a:hlinkClick r:id="rId3"/>
              </a:rPr>
              <a:t/>
            </a:r>
            <a:br>
              <a:rPr lang="en-US" dirty="0" smtClean="0">
                <a:hlinkClick r:id="rId3"/>
              </a:rPr>
            </a:br>
            <a:r>
              <a:rPr lang="en-US" dirty="0" smtClean="0">
                <a:hlinkClick r:id="rId3"/>
              </a:rPr>
              <a:t/>
            </a:r>
            <a:br>
              <a:rPr lang="en-US" dirty="0" smtClean="0">
                <a:hlinkClick r:id="rId3"/>
              </a:rPr>
            </a:br>
            <a:r>
              <a:rPr lang="en-US" dirty="0" smtClean="0">
                <a:hlinkClick r:id="rId3"/>
              </a:rPr>
              <a:t/>
            </a:r>
            <a:br>
              <a:rPr lang="en-US" dirty="0" smtClean="0">
                <a:hlinkClick r:id="rId3"/>
              </a:rPr>
            </a:br>
            <a:r>
              <a:rPr lang="en-US" dirty="0" smtClean="0">
                <a:hlinkClick r:id="rId3"/>
              </a:rPr>
              <a:t/>
            </a:r>
            <a:br>
              <a:rPr lang="en-US" dirty="0" smtClean="0">
                <a:hlinkClick r:id="rId3"/>
              </a:rPr>
            </a:br>
            <a:r>
              <a:rPr lang="en-US" dirty="0" smtClean="0">
                <a:hlinkClick r:id="rId3"/>
              </a:rPr>
              <a:t/>
            </a:r>
            <a:br>
              <a:rPr lang="en-US" dirty="0" smtClean="0">
                <a:hlinkClick r:id="rId3"/>
              </a:rPr>
            </a:br>
            <a:r>
              <a:rPr lang="en-US" dirty="0" smtClean="0">
                <a:hlinkClick r:id="rId3"/>
              </a:rPr>
              <a:t/>
            </a:r>
            <a:br>
              <a:rPr lang="en-US" dirty="0" smtClean="0">
                <a:hlinkClick r:id="rId3"/>
              </a:rPr>
            </a:br>
            <a:r>
              <a:rPr lang="en-US" dirty="0" smtClean="0">
                <a:hlinkClick r:id="rId3"/>
              </a:rPr>
              <a:t/>
            </a:r>
            <a:br>
              <a:rPr lang="en-US" dirty="0" smtClean="0">
                <a:hlinkClick r:id="rId3"/>
              </a:rPr>
            </a:br>
            <a:r>
              <a:rPr lang="en-US" dirty="0" smtClean="0">
                <a:hlinkClick r:id="rId3"/>
              </a:rPr>
              <a:t>http://steinr.pa.msu.edu/~bob/data.html</a:t>
            </a:r>
            <a:r>
              <a:rPr lang="en-US" dirty="0" smtClean="0"/>
              <a:t/>
            </a:r>
            <a:br>
              <a:rPr lang="en-US" dirty="0" smtClean="0"/>
            </a:br>
            <a:r>
              <a:rPr lang="en-US" dirty="0" smtClean="0"/>
              <a:t/>
            </a:r>
            <a:br>
              <a:rPr lang="en-US" dirty="0" smtClean="0"/>
            </a:br>
            <a:endParaRPr lang="en-US" dirty="0"/>
          </a:p>
        </p:txBody>
      </p:sp>
      <p:sp>
        <p:nvSpPr>
          <p:cNvPr id="7" name="TextBox 6"/>
          <p:cNvSpPr txBox="1"/>
          <p:nvPr/>
        </p:nvSpPr>
        <p:spPr>
          <a:xfrm>
            <a:off x="3429000" y="863640"/>
            <a:ext cx="1781557" cy="1107996"/>
          </a:xfrm>
          <a:prstGeom prst="rect">
            <a:avLst/>
          </a:prstGeom>
          <a:noFill/>
        </p:spPr>
        <p:txBody>
          <a:bodyPr wrap="none" rtlCol="0">
            <a:spAutoFit/>
          </a:bodyPr>
          <a:lstStyle/>
          <a:p>
            <a:r>
              <a:rPr lang="en-US" sz="6600" dirty="0" smtClean="0"/>
              <a:t>Data</a:t>
            </a:r>
            <a:endParaRPr lang="en-US"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78F7BAC-1437-AF40-8FCE-92D5FD3462EB}" type="slidenum">
              <a:rPr lang="en-US" smtClean="0"/>
              <a:pPr/>
              <a:t>3</a:t>
            </a:fld>
            <a:endParaRPr lang="en-US"/>
          </a:p>
        </p:txBody>
      </p:sp>
      <p:pic>
        <p:nvPicPr>
          <p:cNvPr id="3" name="Picture 2" descr="data.html-1.tiff"/>
          <p:cNvPicPr>
            <a:picLocks noChangeAspect="1"/>
          </p:cNvPicPr>
          <p:nvPr/>
        </p:nvPicPr>
        <p:blipFill>
          <a:blip r:embed="rId3"/>
          <a:stretch>
            <a:fillRect/>
          </a:stretch>
        </p:blipFill>
        <p:spPr>
          <a:xfrm>
            <a:off x="0" y="230125"/>
            <a:ext cx="9144000" cy="6397749"/>
          </a:xfrm>
          <a:prstGeom prst="rect">
            <a:avLst/>
          </a:prstGeom>
          <a:ln w="38100">
            <a:solidFill>
              <a:schemeClr val="tx1"/>
            </a:solidFill>
          </a:ln>
          <a:effectLst>
            <a:outerShdw blurRad="50800" dist="63500" dir="2700000" algn="tl" rotWithShape="0">
              <a:srgbClr val="000000">
                <a:alpha val="43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78F7BAC-1437-AF40-8FCE-92D5FD3462EB}" type="slidenum">
              <a:rPr lang="en-US" smtClean="0"/>
              <a:pPr/>
              <a:t>4</a:t>
            </a:fld>
            <a:endParaRPr lang="en-US"/>
          </a:p>
        </p:txBody>
      </p:sp>
      <p:pic>
        <p:nvPicPr>
          <p:cNvPr id="3" name="Picture 2" descr="data.html-2.tiff"/>
          <p:cNvPicPr>
            <a:picLocks noChangeAspect="1"/>
          </p:cNvPicPr>
          <p:nvPr/>
        </p:nvPicPr>
        <p:blipFill>
          <a:blip r:embed="rId3"/>
          <a:stretch>
            <a:fillRect/>
          </a:stretch>
        </p:blipFill>
        <p:spPr>
          <a:xfrm>
            <a:off x="0" y="228600"/>
            <a:ext cx="9144000" cy="4280170"/>
          </a:xfrm>
          <a:prstGeom prst="rect">
            <a:avLst/>
          </a:prstGeom>
          <a:ln w="38100">
            <a:solidFill>
              <a:schemeClr val="tx1"/>
            </a:solidFill>
          </a:ln>
          <a:effectLst>
            <a:outerShdw blurRad="50800" dist="63500" dir="2700000" algn="tl" rotWithShape="0">
              <a:srgbClr val="000000">
                <a:alpha val="43000"/>
              </a:srgbClr>
            </a:outerShdw>
          </a:effectLst>
        </p:spPr>
      </p:pic>
      <p:sp>
        <p:nvSpPr>
          <p:cNvPr id="4" name="TextBox 3"/>
          <p:cNvSpPr txBox="1"/>
          <p:nvPr/>
        </p:nvSpPr>
        <p:spPr>
          <a:xfrm>
            <a:off x="762000" y="4953001"/>
            <a:ext cx="7620000" cy="1754327"/>
          </a:xfrm>
          <a:prstGeom prst="rect">
            <a:avLst/>
          </a:prstGeom>
          <a:noFill/>
        </p:spPr>
        <p:txBody>
          <a:bodyPr wrap="square" rtlCol="0">
            <a:spAutoFit/>
          </a:bodyPr>
          <a:lstStyle/>
          <a:p>
            <a:pPr algn="ctr"/>
            <a:r>
              <a:rPr lang="en-US" dirty="0" smtClean="0"/>
              <a:t>Main trunk: </a:t>
            </a:r>
            <a:r>
              <a:rPr lang="en-US" dirty="0" err="1" smtClean="0"/>
              <a:t>B</a:t>
            </a:r>
            <a:r>
              <a:rPr lang="en-US" baseline="-25000" dirty="0" err="1" smtClean="0"/>
              <a:t>bottom</a:t>
            </a:r>
            <a:r>
              <a:rPr lang="en-US" dirty="0" smtClean="0"/>
              <a:t> increasing 200G -&gt; 10 </a:t>
            </a:r>
            <a:r>
              <a:rPr lang="en-US" dirty="0" err="1" smtClean="0"/>
              <a:t>kG</a:t>
            </a:r>
            <a:r>
              <a:rPr lang="en-US" dirty="0" smtClean="0"/>
              <a:t>, </a:t>
            </a:r>
            <a:r>
              <a:rPr lang="en-US" dirty="0" err="1" smtClean="0"/>
              <a:t>e</a:t>
            </a:r>
            <a:r>
              <a:rPr lang="en-US" dirty="0" smtClean="0"/>
              <a:t>-folding time 5 hours (mhd48-0)</a:t>
            </a:r>
          </a:p>
          <a:p>
            <a:pPr algn="ctr"/>
            <a:r>
              <a:rPr lang="en-US" dirty="0" smtClean="0"/>
              <a:t>Branch: </a:t>
            </a:r>
            <a:r>
              <a:rPr lang="en-US" dirty="0" err="1" smtClean="0"/>
              <a:t>B</a:t>
            </a:r>
            <a:r>
              <a:rPr lang="en-US" baseline="-25000" dirty="0" err="1" smtClean="0"/>
              <a:t>bottom</a:t>
            </a:r>
            <a:r>
              <a:rPr lang="en-US" baseline="-25000" dirty="0" smtClean="0"/>
              <a:t> </a:t>
            </a:r>
            <a:r>
              <a:rPr lang="en-US" dirty="0" smtClean="0"/>
              <a:t>reached 1 </a:t>
            </a:r>
            <a:r>
              <a:rPr lang="en-US" dirty="0" err="1" smtClean="0"/>
              <a:t>kG</a:t>
            </a:r>
            <a:r>
              <a:rPr lang="en-US" dirty="0" smtClean="0"/>
              <a:t> at 11.5 hours, kept constant thereafter (mhd48-1)</a:t>
            </a:r>
          </a:p>
          <a:p>
            <a:pPr algn="ctr"/>
            <a:r>
              <a:rPr lang="en-US" dirty="0" smtClean="0"/>
              <a:t>Branch: </a:t>
            </a:r>
            <a:r>
              <a:rPr lang="en-US" dirty="0" err="1" smtClean="0"/>
              <a:t>B</a:t>
            </a:r>
            <a:r>
              <a:rPr lang="en-US" baseline="-25000" dirty="0" err="1" smtClean="0"/>
              <a:t>bottom</a:t>
            </a:r>
            <a:r>
              <a:rPr lang="en-US" baseline="-25000" dirty="0" smtClean="0"/>
              <a:t> </a:t>
            </a:r>
            <a:r>
              <a:rPr lang="en-US" dirty="0" smtClean="0"/>
              <a:t>reached 5 </a:t>
            </a:r>
            <a:r>
              <a:rPr lang="en-US" dirty="0" err="1" smtClean="0"/>
              <a:t>kG</a:t>
            </a:r>
            <a:r>
              <a:rPr lang="en-US" dirty="0" smtClean="0"/>
              <a:t> at 19.6 hours, kept constant thereafter (mhd48-5)</a:t>
            </a:r>
          </a:p>
          <a:p>
            <a:pPr algn="ctr"/>
            <a:r>
              <a:rPr lang="en-US" dirty="0" smtClean="0"/>
              <a:t>Branch</a:t>
            </a:r>
            <a:r>
              <a:rPr lang="en-US" dirty="0" smtClean="0"/>
              <a:t>: </a:t>
            </a:r>
            <a:r>
              <a:rPr lang="en-US" dirty="0" err="1" smtClean="0"/>
              <a:t>B</a:t>
            </a:r>
            <a:r>
              <a:rPr lang="en-US" baseline="-25000" dirty="0" err="1" smtClean="0"/>
              <a:t>bottom</a:t>
            </a:r>
            <a:r>
              <a:rPr lang="en-US" baseline="-25000" dirty="0" smtClean="0"/>
              <a:t> </a:t>
            </a:r>
            <a:r>
              <a:rPr lang="en-US" dirty="0" smtClean="0"/>
              <a:t>reached </a:t>
            </a:r>
            <a:r>
              <a:rPr lang="en-US" dirty="0" smtClean="0"/>
              <a:t>10 </a:t>
            </a:r>
            <a:r>
              <a:rPr lang="en-US" dirty="0" err="1" smtClean="0"/>
              <a:t>kG</a:t>
            </a:r>
            <a:r>
              <a:rPr lang="en-US" dirty="0" smtClean="0"/>
              <a:t> at</a:t>
            </a:r>
            <a:r>
              <a:rPr lang="en-US" dirty="0" smtClean="0"/>
              <a:t> 23 </a:t>
            </a:r>
            <a:r>
              <a:rPr lang="en-US" dirty="0" smtClean="0"/>
              <a:t>hours, kept constant </a:t>
            </a:r>
            <a:r>
              <a:rPr lang="en-US" dirty="0" smtClean="0"/>
              <a:t>thereafter (mhd48-10)</a:t>
            </a:r>
          </a:p>
          <a:p>
            <a:pPr algn="ctr"/>
            <a:endParaRPr lang="en-US" dirty="0" smtClean="0"/>
          </a:p>
          <a:p>
            <a:pPr algn="ctr"/>
            <a:r>
              <a:rPr lang="en-US" dirty="0" smtClean="0"/>
              <a:t>Links to each data set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78F7BAC-1437-AF40-8FCE-92D5FD3462EB}" type="slidenum">
              <a:rPr lang="en-US" smtClean="0"/>
              <a:pPr/>
              <a:t>5</a:t>
            </a:fld>
            <a:endParaRPr lang="en-US"/>
          </a:p>
        </p:txBody>
      </p:sp>
      <p:pic>
        <p:nvPicPr>
          <p:cNvPr id="3" name="Picture 2" descr="data.html-3.tiff"/>
          <p:cNvPicPr>
            <a:picLocks noChangeAspect="1"/>
          </p:cNvPicPr>
          <p:nvPr/>
        </p:nvPicPr>
        <p:blipFill>
          <a:blip r:embed="rId2"/>
          <a:stretch>
            <a:fillRect/>
          </a:stretch>
        </p:blipFill>
        <p:spPr>
          <a:xfrm>
            <a:off x="223736" y="0"/>
            <a:ext cx="8696528" cy="6858000"/>
          </a:xfrm>
          <a:prstGeom prst="rect">
            <a:avLst/>
          </a:prstGeom>
          <a:ln w="38100">
            <a:solidFill>
              <a:schemeClr val="tx1"/>
            </a:solidFill>
          </a:ln>
          <a:effectLst>
            <a:outerShdw blurRad="50800" dist="63500" dir="2700000" algn="tl" rotWithShape="0">
              <a:srgbClr val="000000">
                <a:alpha val="43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78F7BAC-1437-AF40-8FCE-92D5FD3462EB}" type="slidenum">
              <a:rPr lang="en-US" smtClean="0"/>
              <a:pPr/>
              <a:t>6</a:t>
            </a:fld>
            <a:endParaRPr lang="en-US"/>
          </a:p>
        </p:txBody>
      </p:sp>
      <p:pic>
        <p:nvPicPr>
          <p:cNvPr id="3" name="Picture 2" descr="data.html-4.tiff"/>
          <p:cNvPicPr>
            <a:picLocks noChangeAspect="1"/>
          </p:cNvPicPr>
          <p:nvPr/>
        </p:nvPicPr>
        <p:blipFill>
          <a:blip r:embed="rId2"/>
          <a:stretch>
            <a:fillRect/>
          </a:stretch>
        </p:blipFill>
        <p:spPr>
          <a:xfrm>
            <a:off x="0" y="324745"/>
            <a:ext cx="9144000" cy="6208510"/>
          </a:xfrm>
          <a:prstGeom prst="rect">
            <a:avLst/>
          </a:prstGeom>
          <a:ln w="38100">
            <a:solidFill>
              <a:schemeClr val="tx1"/>
            </a:solidFill>
          </a:ln>
          <a:effectLst>
            <a:outerShdw blurRad="50800" dist="63500" dir="2700000" algn="tl" rotWithShape="0">
              <a:srgbClr val="000000">
                <a:alpha val="43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Simulation</a:t>
            </a:r>
            <a:endParaRPr lang="en-US" dirty="0"/>
          </a:p>
        </p:txBody>
      </p:sp>
      <p:sp>
        <p:nvSpPr>
          <p:cNvPr id="3" name="Content Placeholder 2"/>
          <p:cNvSpPr>
            <a:spLocks noGrp="1"/>
          </p:cNvSpPr>
          <p:nvPr>
            <p:ph idx="1"/>
          </p:nvPr>
        </p:nvSpPr>
        <p:spPr>
          <a:xfrm>
            <a:off x="457200" y="1600200"/>
            <a:ext cx="8229600" cy="5121275"/>
          </a:xfrm>
        </p:spPr>
        <p:txBody>
          <a:bodyPr/>
          <a:lstStyle/>
          <a:p>
            <a:r>
              <a:rPr lang="en-US" sz="2800" dirty="0" smtClean="0"/>
              <a:t>48 Mm wide </a:t>
            </a:r>
            <a:r>
              <a:rPr lang="en-US" sz="2800" dirty="0" err="1" smtClean="0"/>
              <a:t>x</a:t>
            </a:r>
            <a:r>
              <a:rPr lang="en-US" sz="2800" dirty="0" smtClean="0"/>
              <a:t> 20 Mm deep</a:t>
            </a:r>
            <a:br>
              <a:rPr lang="en-US" sz="2800" dirty="0" smtClean="0"/>
            </a:br>
            <a:r>
              <a:rPr lang="en-US" sz="2800" dirty="0" smtClean="0"/>
              <a:t>12-80 km vertical &amp; 24 km horizontal resolution</a:t>
            </a:r>
          </a:p>
          <a:p>
            <a:r>
              <a:rPr lang="en-US" sz="2800" dirty="0" err="1" smtClean="0"/>
              <a:t>Advect</a:t>
            </a:r>
            <a:r>
              <a:rPr lang="en-US" sz="2800" dirty="0" smtClean="0"/>
              <a:t> minimally structured magnetic field -- horizontal, uniform, untwisted – by inflows at bottom</a:t>
            </a:r>
          </a:p>
          <a:p>
            <a:r>
              <a:rPr lang="en-US" sz="2800" dirty="0" smtClean="0"/>
              <a:t>Gradually increase field strength to desired level with 5 hour </a:t>
            </a:r>
            <a:r>
              <a:rPr lang="en-US" sz="2800" dirty="0" err="1" smtClean="0"/>
              <a:t>e</a:t>
            </a:r>
            <a:r>
              <a:rPr lang="en-US" sz="2800" dirty="0" smtClean="0"/>
              <a:t>-folding time</a:t>
            </a:r>
          </a:p>
          <a:p>
            <a:r>
              <a:rPr lang="en-US" sz="2800" dirty="0" smtClean="0"/>
              <a:t>Objectives:</a:t>
            </a:r>
          </a:p>
          <a:p>
            <a:pPr lvl="1">
              <a:buFont typeface="Courier New"/>
              <a:buChar char="o"/>
            </a:pPr>
            <a:r>
              <a:rPr lang="en-US" sz="2000" dirty="0" smtClean="0"/>
              <a:t>Investigate flux emergence, formation of pores &amp; sunspots (without</a:t>
            </a:r>
            <a:br>
              <a:rPr lang="en-US" sz="2000" dirty="0" smtClean="0"/>
            </a:br>
            <a:r>
              <a:rPr lang="en-US" sz="2000" dirty="0" smtClean="0"/>
              <a:t>ad hoc boundary conditions)</a:t>
            </a:r>
          </a:p>
          <a:p>
            <a:pPr lvl="1">
              <a:buFont typeface="Courier New"/>
              <a:buChar char="o"/>
            </a:pPr>
            <a:r>
              <a:rPr lang="en-US" sz="2000" dirty="0" smtClean="0"/>
              <a:t>Provide synthetic data for validating local </a:t>
            </a:r>
            <a:r>
              <a:rPr lang="en-US" sz="2000" dirty="0" err="1" smtClean="0"/>
              <a:t>helioseismology</a:t>
            </a:r>
            <a:r>
              <a:rPr lang="en-US" sz="2000" dirty="0" smtClean="0"/>
              <a:t> &amp;vector magnetograph inversion procedures</a:t>
            </a:r>
          </a:p>
          <a:p>
            <a:pPr lvl="1">
              <a:buFont typeface="Courier New"/>
              <a:buChar char="o"/>
            </a:pPr>
            <a:r>
              <a:rPr lang="en-US" sz="2000" dirty="0" smtClean="0"/>
              <a:t>Determine nature &amp; origin of </a:t>
            </a:r>
            <a:r>
              <a:rPr lang="en-US" sz="2000" dirty="0" err="1" smtClean="0"/>
              <a:t>supergranulation</a:t>
            </a:r>
            <a:endParaRPr lang="en-US" sz="2400" dirty="0" smtClean="0"/>
          </a:p>
        </p:txBody>
      </p:sp>
      <p:sp>
        <p:nvSpPr>
          <p:cNvPr id="4" name="Slide Number Placeholder 3"/>
          <p:cNvSpPr>
            <a:spLocks noGrp="1"/>
          </p:cNvSpPr>
          <p:nvPr>
            <p:ph type="sldNum" sz="quarter" idx="12"/>
          </p:nvPr>
        </p:nvSpPr>
        <p:spPr/>
        <p:txBody>
          <a:bodyPr/>
          <a:lstStyle/>
          <a:p>
            <a:fld id="{878F7BAC-1437-AF40-8FCE-92D5FD3462E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Pore Formation</a:t>
            </a:r>
            <a:endParaRPr lang="en-US" dirty="0"/>
          </a:p>
        </p:txBody>
      </p:sp>
      <p:sp>
        <p:nvSpPr>
          <p:cNvPr id="3" name="Content Placeholder 2"/>
          <p:cNvSpPr>
            <a:spLocks noGrp="1"/>
          </p:cNvSpPr>
          <p:nvPr>
            <p:ph idx="1"/>
          </p:nvPr>
        </p:nvSpPr>
        <p:spPr>
          <a:xfrm>
            <a:off x="457200" y="1600200"/>
            <a:ext cx="8686800" cy="4953000"/>
          </a:xfrm>
        </p:spPr>
        <p:txBody>
          <a:bodyPr/>
          <a:lstStyle/>
          <a:p>
            <a:r>
              <a:rPr lang="en-US" dirty="0" smtClean="0"/>
              <a:t>Once </a:t>
            </a:r>
            <a:r>
              <a:rPr lang="en-US" dirty="0" err="1" smtClean="0"/>
              <a:t>B</a:t>
            </a:r>
            <a:r>
              <a:rPr lang="en-US" baseline="-25000" dirty="0" err="1" smtClean="0"/>
              <a:t>bottom</a:t>
            </a:r>
            <a:r>
              <a:rPr lang="en-US" dirty="0" smtClean="0"/>
              <a:t> reached 5 </a:t>
            </a:r>
            <a:r>
              <a:rPr lang="en-US" dirty="0" err="1" smtClean="0"/>
              <a:t>kG</a:t>
            </a:r>
            <a:r>
              <a:rPr lang="en-US" dirty="0" smtClean="0"/>
              <a:t> stopped increasing field strength.  </a:t>
            </a:r>
          </a:p>
          <a:p>
            <a:r>
              <a:rPr lang="en-US" dirty="0" smtClean="0"/>
              <a:t>Magnetic flux from the edge of a large loop separated and formed a vertical flux concentration “flux tube” near the surface.</a:t>
            </a:r>
          </a:p>
          <a:p>
            <a:r>
              <a:rPr lang="en-US" dirty="0" smtClean="0"/>
              <a:t>The “flux tube” grows in strength as more magnetic field lines are swept into it and a pore forms.</a:t>
            </a:r>
          </a:p>
          <a:p>
            <a:r>
              <a:rPr lang="en-US" dirty="0" smtClean="0"/>
              <a:t>A time sequence is shown in the following slides</a:t>
            </a:r>
            <a:endParaRPr lang="en-US" dirty="0"/>
          </a:p>
        </p:txBody>
      </p:sp>
      <p:sp>
        <p:nvSpPr>
          <p:cNvPr id="4" name="Slide Number Placeholder 3"/>
          <p:cNvSpPr>
            <a:spLocks noGrp="1"/>
          </p:cNvSpPr>
          <p:nvPr>
            <p:ph type="sldNum" sz="quarter" idx="12"/>
          </p:nvPr>
        </p:nvSpPr>
        <p:spPr/>
        <p:txBody>
          <a:bodyPr/>
          <a:lstStyle/>
          <a:p>
            <a:fld id="{878F7BAC-1437-AF40-8FCE-92D5FD3462EB}"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78F7BAC-1437-AF40-8FCE-92D5FD3462EB}" type="slidenum">
              <a:rPr lang="en-US" smtClean="0"/>
              <a:pPr/>
              <a:t>9</a:t>
            </a:fld>
            <a:endParaRPr lang="en-US"/>
          </a:p>
        </p:txBody>
      </p:sp>
      <p:sp>
        <p:nvSpPr>
          <p:cNvPr id="6" name="TextBox 5"/>
          <p:cNvSpPr txBox="1"/>
          <p:nvPr/>
        </p:nvSpPr>
        <p:spPr>
          <a:xfrm>
            <a:off x="5547489" y="605135"/>
            <a:ext cx="1403862" cy="923330"/>
          </a:xfrm>
          <a:prstGeom prst="rect">
            <a:avLst/>
          </a:prstGeom>
          <a:noFill/>
        </p:spPr>
        <p:txBody>
          <a:bodyPr wrap="none" rtlCol="0">
            <a:spAutoFit/>
          </a:bodyPr>
          <a:lstStyle/>
          <a:p>
            <a:pPr algn="ctr"/>
            <a:r>
              <a:rPr lang="en-US" dirty="0" smtClean="0"/>
              <a:t>|B| &amp; </a:t>
            </a:r>
            <a:r>
              <a:rPr lang="en-US" dirty="0" err="1" smtClean="0"/>
              <a:t>V</a:t>
            </a:r>
            <a:r>
              <a:rPr lang="en-US" baseline="-25000" dirty="0" err="1" smtClean="0"/>
              <a:t>hv</a:t>
            </a:r>
            <a:endParaRPr lang="en-US" baseline="-25000" dirty="0" smtClean="0"/>
          </a:p>
          <a:p>
            <a:pPr algn="ctr"/>
            <a:endParaRPr lang="en-US" dirty="0" smtClean="0"/>
          </a:p>
          <a:p>
            <a:pPr algn="ctr"/>
            <a:r>
              <a:rPr lang="en-US" dirty="0" smtClean="0"/>
              <a:t>scale |B|: </a:t>
            </a:r>
            <a:r>
              <a:rPr lang="en-US" dirty="0" err="1" smtClean="0"/>
              <a:t>kG</a:t>
            </a:r>
            <a:endParaRPr lang="en-US" dirty="0"/>
          </a:p>
        </p:txBody>
      </p:sp>
      <p:sp>
        <p:nvSpPr>
          <p:cNvPr id="7" name="TextBox 6"/>
          <p:cNvSpPr txBox="1"/>
          <p:nvPr/>
        </p:nvSpPr>
        <p:spPr>
          <a:xfrm>
            <a:off x="1371600" y="4826675"/>
            <a:ext cx="2209800" cy="2031325"/>
          </a:xfrm>
          <a:prstGeom prst="rect">
            <a:avLst/>
          </a:prstGeom>
          <a:noFill/>
        </p:spPr>
        <p:txBody>
          <a:bodyPr wrap="square" rtlCol="0">
            <a:spAutoFit/>
          </a:bodyPr>
          <a:lstStyle/>
          <a:p>
            <a:pPr algn="ctr"/>
            <a:r>
              <a:rPr lang="en-US" dirty="0" smtClean="0"/>
              <a:t>Emergent Continuum Intensity</a:t>
            </a:r>
          </a:p>
          <a:p>
            <a:pPr algn="ctr"/>
            <a:r>
              <a:rPr lang="en-US" dirty="0" smtClean="0"/>
              <a:t>&amp;</a:t>
            </a:r>
          </a:p>
          <a:p>
            <a:pPr algn="ctr"/>
            <a:r>
              <a:rPr lang="en-US" dirty="0" smtClean="0"/>
              <a:t>Vertical B (</a:t>
            </a:r>
            <a:r>
              <a:rPr lang="en-US" dirty="0" err="1" smtClean="0"/>
              <a:t>τ</a:t>
            </a:r>
            <a:r>
              <a:rPr lang="en-US" dirty="0" smtClean="0"/>
              <a:t>=0.1)</a:t>
            </a:r>
          </a:p>
          <a:p>
            <a:endParaRPr lang="en-US" dirty="0" smtClean="0"/>
          </a:p>
          <a:p>
            <a:r>
              <a:rPr lang="en-US" dirty="0" smtClean="0"/>
              <a:t>scale I: [ 0.2</a:t>
            </a:r>
            <a:r>
              <a:rPr lang="en-US" dirty="0" smtClean="0"/>
              <a:t>,</a:t>
            </a:r>
            <a:r>
              <a:rPr lang="en-US" dirty="0" smtClean="0"/>
              <a:t>3] &lt;I</a:t>
            </a:r>
            <a:r>
              <a:rPr lang="en-US" baseline="-25000" dirty="0" smtClean="0"/>
              <a:t>QS</a:t>
            </a:r>
            <a:r>
              <a:rPr lang="en-US" dirty="0" smtClean="0"/>
              <a:t>&gt;</a:t>
            </a:r>
          </a:p>
          <a:p>
            <a:r>
              <a:rPr lang="en-US" dirty="0" smtClean="0"/>
              <a:t>scale </a:t>
            </a:r>
            <a:r>
              <a:rPr lang="en-US" dirty="0" err="1" smtClean="0"/>
              <a:t>B</a:t>
            </a:r>
            <a:r>
              <a:rPr lang="en-US" baseline="-25000" dirty="0" err="1" smtClean="0"/>
              <a:t>v</a:t>
            </a:r>
            <a:r>
              <a:rPr lang="en-US" dirty="0" smtClean="0"/>
              <a:t>: [-4,3] </a:t>
            </a:r>
            <a:r>
              <a:rPr lang="en-US" dirty="0" err="1" smtClean="0"/>
              <a:t>kG</a:t>
            </a:r>
            <a:endParaRPr lang="en-US" dirty="0"/>
          </a:p>
        </p:txBody>
      </p:sp>
      <p:sp>
        <p:nvSpPr>
          <p:cNvPr id="9" name="TextBox 8"/>
          <p:cNvSpPr txBox="1"/>
          <p:nvPr/>
        </p:nvSpPr>
        <p:spPr>
          <a:xfrm>
            <a:off x="8001000" y="3048000"/>
            <a:ext cx="1069524" cy="369332"/>
          </a:xfrm>
          <a:prstGeom prst="rect">
            <a:avLst/>
          </a:prstGeom>
          <a:noFill/>
        </p:spPr>
        <p:txBody>
          <a:bodyPr wrap="none" rtlCol="0">
            <a:spAutoFit/>
          </a:bodyPr>
          <a:lstStyle/>
          <a:p>
            <a:pPr algn="ctr"/>
            <a:r>
              <a:rPr lang="en-US" dirty="0" smtClean="0"/>
              <a:t>|B| &amp; </a:t>
            </a:r>
            <a:r>
              <a:rPr lang="en-US" dirty="0" err="1" smtClean="0"/>
              <a:t>B</a:t>
            </a:r>
            <a:r>
              <a:rPr lang="en-US" baseline="-25000" dirty="0" err="1" smtClean="0"/>
              <a:t>hv</a:t>
            </a:r>
            <a:endParaRPr lang="en-US" baseline="-25000" dirty="0" smtClean="0"/>
          </a:p>
        </p:txBody>
      </p:sp>
      <p:pic>
        <p:nvPicPr>
          <p:cNvPr id="10" name="Picture 9" descr="bvxy_h5.1187.jpg"/>
          <p:cNvPicPr>
            <a:picLocks noChangeAspect="1"/>
          </p:cNvPicPr>
          <p:nvPr/>
        </p:nvPicPr>
        <p:blipFill>
          <a:blip r:embed="rId3"/>
          <a:stretch>
            <a:fillRect/>
          </a:stretch>
        </p:blipFill>
        <p:spPr>
          <a:xfrm>
            <a:off x="0" y="0"/>
            <a:ext cx="5029199" cy="2386116"/>
          </a:xfrm>
          <a:prstGeom prst="rect">
            <a:avLst/>
          </a:prstGeom>
        </p:spPr>
      </p:pic>
      <p:pic>
        <p:nvPicPr>
          <p:cNvPr id="11" name="Picture 10" descr="intbb2.h20.0429.jpg"/>
          <p:cNvPicPr>
            <a:picLocks noChangeAspect="1"/>
          </p:cNvPicPr>
          <p:nvPr/>
        </p:nvPicPr>
        <p:blipFill>
          <a:blip r:embed="rId4"/>
          <a:stretch>
            <a:fillRect/>
          </a:stretch>
        </p:blipFill>
        <p:spPr>
          <a:xfrm>
            <a:off x="4114800" y="4324057"/>
            <a:ext cx="5029200" cy="2533943"/>
          </a:xfrm>
          <a:prstGeom prst="rect">
            <a:avLst/>
          </a:prstGeom>
        </p:spPr>
      </p:pic>
      <p:pic>
        <p:nvPicPr>
          <p:cNvPr id="12" name="Picture 11" descr="bbxy_h5.1187.jpg"/>
          <p:cNvPicPr>
            <a:picLocks noChangeAspect="1"/>
          </p:cNvPicPr>
          <p:nvPr/>
        </p:nvPicPr>
        <p:blipFill>
          <a:blip r:embed="rId5"/>
          <a:stretch>
            <a:fillRect/>
          </a:stretch>
        </p:blipFill>
        <p:spPr>
          <a:xfrm>
            <a:off x="2971800" y="2209800"/>
            <a:ext cx="5029200" cy="238611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78F7BAC-1437-AF40-8FCE-92D5FD3462EB}" type="slidenum">
              <a:rPr lang="en-US" smtClean="0"/>
              <a:pPr/>
              <a:t>10</a:t>
            </a:fld>
            <a:endParaRPr lang="en-US"/>
          </a:p>
        </p:txBody>
      </p:sp>
      <p:sp>
        <p:nvSpPr>
          <p:cNvPr id="6" name="TextBox 5"/>
          <p:cNvSpPr txBox="1"/>
          <p:nvPr/>
        </p:nvSpPr>
        <p:spPr>
          <a:xfrm>
            <a:off x="5547489" y="605135"/>
            <a:ext cx="1403862" cy="923330"/>
          </a:xfrm>
          <a:prstGeom prst="rect">
            <a:avLst/>
          </a:prstGeom>
          <a:noFill/>
        </p:spPr>
        <p:txBody>
          <a:bodyPr wrap="none" rtlCol="0">
            <a:spAutoFit/>
          </a:bodyPr>
          <a:lstStyle/>
          <a:p>
            <a:pPr algn="ctr"/>
            <a:r>
              <a:rPr lang="en-US" dirty="0" smtClean="0"/>
              <a:t>|B| &amp; </a:t>
            </a:r>
            <a:r>
              <a:rPr lang="en-US" dirty="0" err="1" smtClean="0"/>
              <a:t>V</a:t>
            </a:r>
            <a:r>
              <a:rPr lang="en-US" baseline="-25000" dirty="0" err="1" smtClean="0"/>
              <a:t>hv</a:t>
            </a:r>
            <a:endParaRPr lang="en-US" baseline="-25000" dirty="0" smtClean="0"/>
          </a:p>
          <a:p>
            <a:pPr algn="ctr"/>
            <a:endParaRPr lang="en-US" dirty="0" smtClean="0"/>
          </a:p>
          <a:p>
            <a:pPr algn="ctr"/>
            <a:r>
              <a:rPr lang="en-US" dirty="0" smtClean="0"/>
              <a:t>scale |B|: </a:t>
            </a:r>
            <a:r>
              <a:rPr lang="en-US" dirty="0" err="1" smtClean="0"/>
              <a:t>kG</a:t>
            </a:r>
            <a:endParaRPr lang="en-US" dirty="0"/>
          </a:p>
        </p:txBody>
      </p:sp>
      <p:sp>
        <p:nvSpPr>
          <p:cNvPr id="7" name="TextBox 6"/>
          <p:cNvSpPr txBox="1"/>
          <p:nvPr/>
        </p:nvSpPr>
        <p:spPr>
          <a:xfrm>
            <a:off x="1371600" y="4826675"/>
            <a:ext cx="2209800" cy="2031325"/>
          </a:xfrm>
          <a:prstGeom prst="rect">
            <a:avLst/>
          </a:prstGeom>
          <a:noFill/>
        </p:spPr>
        <p:txBody>
          <a:bodyPr wrap="square" rtlCol="0">
            <a:spAutoFit/>
          </a:bodyPr>
          <a:lstStyle/>
          <a:p>
            <a:pPr algn="ctr"/>
            <a:r>
              <a:rPr lang="en-US" dirty="0" smtClean="0"/>
              <a:t>Emergent Continuum Intensity</a:t>
            </a:r>
          </a:p>
          <a:p>
            <a:pPr algn="ctr"/>
            <a:r>
              <a:rPr lang="en-US" dirty="0" smtClean="0"/>
              <a:t>&amp;</a:t>
            </a:r>
          </a:p>
          <a:p>
            <a:pPr algn="ctr"/>
            <a:r>
              <a:rPr lang="en-US" dirty="0" smtClean="0"/>
              <a:t>Vertical B (</a:t>
            </a:r>
            <a:r>
              <a:rPr lang="en-US" dirty="0" err="1" smtClean="0"/>
              <a:t>τ</a:t>
            </a:r>
            <a:r>
              <a:rPr lang="en-US" dirty="0" smtClean="0"/>
              <a:t>=0.1)</a:t>
            </a:r>
          </a:p>
          <a:p>
            <a:endParaRPr lang="en-US" dirty="0" smtClean="0"/>
          </a:p>
          <a:p>
            <a:r>
              <a:rPr lang="en-US" dirty="0" smtClean="0"/>
              <a:t>scale I: [ 0.2</a:t>
            </a:r>
            <a:r>
              <a:rPr lang="en-US" dirty="0" smtClean="0"/>
              <a:t>,</a:t>
            </a:r>
            <a:r>
              <a:rPr lang="en-US" dirty="0" smtClean="0"/>
              <a:t>3] &lt;I</a:t>
            </a:r>
            <a:r>
              <a:rPr lang="en-US" baseline="-25000" dirty="0" smtClean="0"/>
              <a:t>QS</a:t>
            </a:r>
            <a:r>
              <a:rPr lang="en-US" dirty="0" smtClean="0"/>
              <a:t>&gt;</a:t>
            </a:r>
          </a:p>
          <a:p>
            <a:r>
              <a:rPr lang="en-US" dirty="0" smtClean="0"/>
              <a:t>scale </a:t>
            </a:r>
            <a:r>
              <a:rPr lang="en-US" dirty="0" err="1" smtClean="0"/>
              <a:t>B</a:t>
            </a:r>
            <a:r>
              <a:rPr lang="en-US" baseline="-25000" dirty="0" err="1" smtClean="0"/>
              <a:t>v</a:t>
            </a:r>
            <a:r>
              <a:rPr lang="en-US" dirty="0" smtClean="0"/>
              <a:t>: [-4,3] </a:t>
            </a:r>
            <a:r>
              <a:rPr lang="en-US" dirty="0" err="1" smtClean="0"/>
              <a:t>kG</a:t>
            </a:r>
            <a:endParaRPr lang="en-US" dirty="0"/>
          </a:p>
        </p:txBody>
      </p:sp>
      <p:sp>
        <p:nvSpPr>
          <p:cNvPr id="9" name="TextBox 8"/>
          <p:cNvSpPr txBox="1"/>
          <p:nvPr/>
        </p:nvSpPr>
        <p:spPr>
          <a:xfrm>
            <a:off x="8001000" y="3048000"/>
            <a:ext cx="1069524" cy="369332"/>
          </a:xfrm>
          <a:prstGeom prst="rect">
            <a:avLst/>
          </a:prstGeom>
          <a:noFill/>
        </p:spPr>
        <p:txBody>
          <a:bodyPr wrap="none" rtlCol="0">
            <a:spAutoFit/>
          </a:bodyPr>
          <a:lstStyle/>
          <a:p>
            <a:pPr algn="ctr"/>
            <a:r>
              <a:rPr lang="en-US" dirty="0" smtClean="0"/>
              <a:t>|B| &amp; </a:t>
            </a:r>
            <a:r>
              <a:rPr lang="en-US" dirty="0" err="1" smtClean="0"/>
              <a:t>B</a:t>
            </a:r>
            <a:r>
              <a:rPr lang="en-US" baseline="-25000" dirty="0" err="1" smtClean="0"/>
              <a:t>hv</a:t>
            </a:r>
            <a:endParaRPr lang="en-US" baseline="-25000" dirty="0" smtClean="0"/>
          </a:p>
        </p:txBody>
      </p:sp>
      <p:pic>
        <p:nvPicPr>
          <p:cNvPr id="13" name="Picture 12" descr="bvxy_h5.1229.jpg"/>
          <p:cNvPicPr>
            <a:picLocks noChangeAspect="1"/>
          </p:cNvPicPr>
          <p:nvPr/>
        </p:nvPicPr>
        <p:blipFill>
          <a:blip r:embed="rId3"/>
          <a:stretch>
            <a:fillRect/>
          </a:stretch>
        </p:blipFill>
        <p:spPr>
          <a:xfrm>
            <a:off x="0" y="0"/>
            <a:ext cx="5029200" cy="2385377"/>
          </a:xfrm>
          <a:prstGeom prst="rect">
            <a:avLst/>
          </a:prstGeom>
        </p:spPr>
      </p:pic>
      <p:pic>
        <p:nvPicPr>
          <p:cNvPr id="14" name="Picture 13" descr="intbb2.h20.0447.jpg"/>
          <p:cNvPicPr>
            <a:picLocks noChangeAspect="1"/>
          </p:cNvPicPr>
          <p:nvPr/>
        </p:nvPicPr>
        <p:blipFill>
          <a:blip r:embed="rId4"/>
          <a:stretch>
            <a:fillRect/>
          </a:stretch>
        </p:blipFill>
        <p:spPr>
          <a:xfrm>
            <a:off x="4114800" y="4324191"/>
            <a:ext cx="5029200" cy="2533809"/>
          </a:xfrm>
          <a:prstGeom prst="rect">
            <a:avLst/>
          </a:prstGeom>
        </p:spPr>
      </p:pic>
      <p:pic>
        <p:nvPicPr>
          <p:cNvPr id="15" name="Picture 14" descr="bbxy_h5.1229.jpg"/>
          <p:cNvPicPr>
            <a:picLocks noChangeAspect="1"/>
          </p:cNvPicPr>
          <p:nvPr/>
        </p:nvPicPr>
        <p:blipFill>
          <a:blip r:embed="rId5"/>
          <a:stretch>
            <a:fillRect/>
          </a:stretch>
        </p:blipFill>
        <p:spPr>
          <a:xfrm>
            <a:off x="2819400" y="2224643"/>
            <a:ext cx="5029200" cy="238537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78F7BAC-1437-AF40-8FCE-92D5FD3462EB}" type="slidenum">
              <a:rPr lang="en-US" smtClean="0"/>
              <a:pPr/>
              <a:t>11</a:t>
            </a:fld>
            <a:endParaRPr lang="en-US"/>
          </a:p>
        </p:txBody>
      </p:sp>
      <p:sp>
        <p:nvSpPr>
          <p:cNvPr id="6" name="TextBox 5"/>
          <p:cNvSpPr txBox="1"/>
          <p:nvPr/>
        </p:nvSpPr>
        <p:spPr>
          <a:xfrm>
            <a:off x="5547489" y="605135"/>
            <a:ext cx="1403862" cy="923330"/>
          </a:xfrm>
          <a:prstGeom prst="rect">
            <a:avLst/>
          </a:prstGeom>
          <a:noFill/>
        </p:spPr>
        <p:txBody>
          <a:bodyPr wrap="none" rtlCol="0">
            <a:spAutoFit/>
          </a:bodyPr>
          <a:lstStyle/>
          <a:p>
            <a:pPr algn="ctr"/>
            <a:r>
              <a:rPr lang="en-US" dirty="0" smtClean="0"/>
              <a:t>|B| &amp; </a:t>
            </a:r>
            <a:r>
              <a:rPr lang="en-US" dirty="0" err="1" smtClean="0"/>
              <a:t>V</a:t>
            </a:r>
            <a:r>
              <a:rPr lang="en-US" baseline="-25000" dirty="0" err="1" smtClean="0"/>
              <a:t>hv</a:t>
            </a:r>
            <a:endParaRPr lang="en-US" baseline="-25000" dirty="0" smtClean="0"/>
          </a:p>
          <a:p>
            <a:pPr algn="ctr"/>
            <a:endParaRPr lang="en-US" dirty="0" smtClean="0"/>
          </a:p>
          <a:p>
            <a:pPr algn="ctr"/>
            <a:r>
              <a:rPr lang="en-US" dirty="0" smtClean="0"/>
              <a:t>scale |B|: </a:t>
            </a:r>
            <a:r>
              <a:rPr lang="en-US" dirty="0" err="1" smtClean="0"/>
              <a:t>kG</a:t>
            </a:r>
            <a:endParaRPr lang="en-US" dirty="0"/>
          </a:p>
        </p:txBody>
      </p:sp>
      <p:sp>
        <p:nvSpPr>
          <p:cNvPr id="7" name="TextBox 6"/>
          <p:cNvSpPr txBox="1"/>
          <p:nvPr/>
        </p:nvSpPr>
        <p:spPr>
          <a:xfrm>
            <a:off x="1371600" y="4826675"/>
            <a:ext cx="2209800" cy="2031325"/>
          </a:xfrm>
          <a:prstGeom prst="rect">
            <a:avLst/>
          </a:prstGeom>
          <a:noFill/>
        </p:spPr>
        <p:txBody>
          <a:bodyPr wrap="square" rtlCol="0">
            <a:spAutoFit/>
          </a:bodyPr>
          <a:lstStyle/>
          <a:p>
            <a:pPr algn="ctr"/>
            <a:r>
              <a:rPr lang="en-US" dirty="0" smtClean="0"/>
              <a:t>Emergent Continuum Intensity</a:t>
            </a:r>
          </a:p>
          <a:p>
            <a:pPr algn="ctr"/>
            <a:r>
              <a:rPr lang="en-US" dirty="0" smtClean="0"/>
              <a:t>&amp;</a:t>
            </a:r>
          </a:p>
          <a:p>
            <a:pPr algn="ctr"/>
            <a:r>
              <a:rPr lang="en-US" dirty="0" smtClean="0"/>
              <a:t>Vertical B (</a:t>
            </a:r>
            <a:r>
              <a:rPr lang="en-US" dirty="0" err="1" smtClean="0"/>
              <a:t>τ</a:t>
            </a:r>
            <a:r>
              <a:rPr lang="en-US" dirty="0" smtClean="0"/>
              <a:t>=0.1)</a:t>
            </a:r>
          </a:p>
          <a:p>
            <a:endParaRPr lang="en-US" dirty="0" smtClean="0"/>
          </a:p>
          <a:p>
            <a:r>
              <a:rPr lang="en-US" dirty="0" smtClean="0"/>
              <a:t>scale I: [ 0.2</a:t>
            </a:r>
            <a:r>
              <a:rPr lang="en-US" dirty="0" smtClean="0"/>
              <a:t>,</a:t>
            </a:r>
            <a:r>
              <a:rPr lang="en-US" dirty="0" smtClean="0"/>
              <a:t>3] &lt;I</a:t>
            </a:r>
            <a:r>
              <a:rPr lang="en-US" baseline="-25000" dirty="0" smtClean="0"/>
              <a:t>QS</a:t>
            </a:r>
            <a:r>
              <a:rPr lang="en-US" dirty="0" smtClean="0"/>
              <a:t>&gt;</a:t>
            </a:r>
          </a:p>
          <a:p>
            <a:r>
              <a:rPr lang="en-US" dirty="0" smtClean="0"/>
              <a:t>scale </a:t>
            </a:r>
            <a:r>
              <a:rPr lang="en-US" dirty="0" err="1" smtClean="0"/>
              <a:t>B</a:t>
            </a:r>
            <a:r>
              <a:rPr lang="en-US" baseline="-25000" dirty="0" err="1" smtClean="0"/>
              <a:t>v</a:t>
            </a:r>
            <a:r>
              <a:rPr lang="en-US" dirty="0" smtClean="0"/>
              <a:t>: [-4,3] </a:t>
            </a:r>
            <a:r>
              <a:rPr lang="en-US" dirty="0" err="1" smtClean="0"/>
              <a:t>kG</a:t>
            </a:r>
            <a:endParaRPr lang="en-US" dirty="0"/>
          </a:p>
        </p:txBody>
      </p:sp>
      <p:sp>
        <p:nvSpPr>
          <p:cNvPr id="9" name="TextBox 8"/>
          <p:cNvSpPr txBox="1"/>
          <p:nvPr/>
        </p:nvSpPr>
        <p:spPr>
          <a:xfrm>
            <a:off x="8001000" y="3048000"/>
            <a:ext cx="1069524" cy="369332"/>
          </a:xfrm>
          <a:prstGeom prst="rect">
            <a:avLst/>
          </a:prstGeom>
          <a:noFill/>
        </p:spPr>
        <p:txBody>
          <a:bodyPr wrap="none" rtlCol="0">
            <a:spAutoFit/>
          </a:bodyPr>
          <a:lstStyle/>
          <a:p>
            <a:pPr algn="ctr"/>
            <a:r>
              <a:rPr lang="en-US" dirty="0" smtClean="0"/>
              <a:t>|B| &amp; </a:t>
            </a:r>
            <a:r>
              <a:rPr lang="en-US" dirty="0" err="1" smtClean="0"/>
              <a:t>B</a:t>
            </a:r>
            <a:r>
              <a:rPr lang="en-US" baseline="-25000" dirty="0" err="1" smtClean="0"/>
              <a:t>hv</a:t>
            </a:r>
            <a:endParaRPr lang="en-US" baseline="-25000" dirty="0" smtClean="0"/>
          </a:p>
        </p:txBody>
      </p:sp>
      <p:pic>
        <p:nvPicPr>
          <p:cNvPr id="10" name="Picture 9" descr="bvxy_h5.1319.jpg"/>
          <p:cNvPicPr>
            <a:picLocks noChangeAspect="1"/>
          </p:cNvPicPr>
          <p:nvPr/>
        </p:nvPicPr>
        <p:blipFill>
          <a:blip r:embed="rId3"/>
          <a:stretch>
            <a:fillRect/>
          </a:stretch>
        </p:blipFill>
        <p:spPr>
          <a:xfrm>
            <a:off x="0" y="0"/>
            <a:ext cx="5029200" cy="2385378"/>
          </a:xfrm>
          <a:prstGeom prst="rect">
            <a:avLst/>
          </a:prstGeom>
        </p:spPr>
      </p:pic>
      <p:pic>
        <p:nvPicPr>
          <p:cNvPr id="11" name="Picture 10" descr="intbb2.h20.0561.jpg"/>
          <p:cNvPicPr>
            <a:picLocks noChangeAspect="1"/>
          </p:cNvPicPr>
          <p:nvPr/>
        </p:nvPicPr>
        <p:blipFill>
          <a:blip r:embed="rId4"/>
          <a:stretch>
            <a:fillRect/>
          </a:stretch>
        </p:blipFill>
        <p:spPr>
          <a:xfrm>
            <a:off x="4114800" y="4324191"/>
            <a:ext cx="5029200" cy="2533809"/>
          </a:xfrm>
          <a:prstGeom prst="rect">
            <a:avLst/>
          </a:prstGeom>
        </p:spPr>
      </p:pic>
      <p:pic>
        <p:nvPicPr>
          <p:cNvPr id="12" name="Picture 11" descr="bbxy_h5.1319.jpg"/>
          <p:cNvPicPr>
            <a:picLocks noChangeAspect="1"/>
          </p:cNvPicPr>
          <p:nvPr/>
        </p:nvPicPr>
        <p:blipFill>
          <a:blip r:embed="rId5"/>
          <a:stretch>
            <a:fillRect/>
          </a:stretch>
        </p:blipFill>
        <p:spPr>
          <a:xfrm>
            <a:off x="2743200" y="2224643"/>
            <a:ext cx="5029200" cy="238537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78F7BAC-1437-AF40-8FCE-92D5FD3462EB}" type="slidenum">
              <a:rPr lang="en-US" smtClean="0"/>
              <a:pPr/>
              <a:t>12</a:t>
            </a:fld>
            <a:endParaRPr lang="en-US"/>
          </a:p>
        </p:txBody>
      </p:sp>
      <p:sp>
        <p:nvSpPr>
          <p:cNvPr id="6" name="TextBox 5"/>
          <p:cNvSpPr txBox="1"/>
          <p:nvPr/>
        </p:nvSpPr>
        <p:spPr>
          <a:xfrm>
            <a:off x="5547489" y="605135"/>
            <a:ext cx="1403862" cy="923330"/>
          </a:xfrm>
          <a:prstGeom prst="rect">
            <a:avLst/>
          </a:prstGeom>
          <a:noFill/>
        </p:spPr>
        <p:txBody>
          <a:bodyPr wrap="none" rtlCol="0">
            <a:spAutoFit/>
          </a:bodyPr>
          <a:lstStyle/>
          <a:p>
            <a:pPr algn="ctr"/>
            <a:r>
              <a:rPr lang="en-US" dirty="0" smtClean="0"/>
              <a:t>|B| &amp; </a:t>
            </a:r>
            <a:r>
              <a:rPr lang="en-US" dirty="0" err="1" smtClean="0"/>
              <a:t>V</a:t>
            </a:r>
            <a:r>
              <a:rPr lang="en-US" baseline="-25000" dirty="0" err="1" smtClean="0"/>
              <a:t>hv</a:t>
            </a:r>
            <a:endParaRPr lang="en-US" baseline="-25000" dirty="0" smtClean="0"/>
          </a:p>
          <a:p>
            <a:pPr algn="ctr"/>
            <a:endParaRPr lang="en-US" dirty="0" smtClean="0"/>
          </a:p>
          <a:p>
            <a:pPr algn="ctr"/>
            <a:r>
              <a:rPr lang="en-US" dirty="0" smtClean="0"/>
              <a:t>scale |B|: </a:t>
            </a:r>
            <a:r>
              <a:rPr lang="en-US" dirty="0" err="1" smtClean="0"/>
              <a:t>kG</a:t>
            </a:r>
            <a:endParaRPr lang="en-US" dirty="0"/>
          </a:p>
        </p:txBody>
      </p:sp>
      <p:sp>
        <p:nvSpPr>
          <p:cNvPr id="7" name="TextBox 6"/>
          <p:cNvSpPr txBox="1"/>
          <p:nvPr/>
        </p:nvSpPr>
        <p:spPr>
          <a:xfrm>
            <a:off x="1371600" y="4826675"/>
            <a:ext cx="2209800" cy="2031325"/>
          </a:xfrm>
          <a:prstGeom prst="rect">
            <a:avLst/>
          </a:prstGeom>
          <a:noFill/>
        </p:spPr>
        <p:txBody>
          <a:bodyPr wrap="square" rtlCol="0">
            <a:spAutoFit/>
          </a:bodyPr>
          <a:lstStyle/>
          <a:p>
            <a:pPr algn="ctr"/>
            <a:r>
              <a:rPr lang="en-US" dirty="0" smtClean="0"/>
              <a:t>Emergent Continuum Intensity</a:t>
            </a:r>
          </a:p>
          <a:p>
            <a:pPr algn="ctr"/>
            <a:r>
              <a:rPr lang="en-US" dirty="0" smtClean="0"/>
              <a:t>&amp;</a:t>
            </a:r>
          </a:p>
          <a:p>
            <a:pPr algn="ctr"/>
            <a:r>
              <a:rPr lang="en-US" dirty="0" smtClean="0"/>
              <a:t>Vertical B (</a:t>
            </a:r>
            <a:r>
              <a:rPr lang="en-US" dirty="0" err="1" smtClean="0"/>
              <a:t>τ</a:t>
            </a:r>
            <a:r>
              <a:rPr lang="en-US" dirty="0" smtClean="0"/>
              <a:t>=0.1)</a:t>
            </a:r>
          </a:p>
          <a:p>
            <a:endParaRPr lang="en-US" dirty="0" smtClean="0"/>
          </a:p>
          <a:p>
            <a:r>
              <a:rPr lang="en-US" dirty="0" smtClean="0"/>
              <a:t>scale I: [ 0.2</a:t>
            </a:r>
            <a:r>
              <a:rPr lang="en-US" dirty="0" smtClean="0"/>
              <a:t>,</a:t>
            </a:r>
            <a:r>
              <a:rPr lang="en-US" dirty="0" smtClean="0"/>
              <a:t>3] &lt;I</a:t>
            </a:r>
            <a:r>
              <a:rPr lang="en-US" baseline="-25000" dirty="0" smtClean="0"/>
              <a:t>QS</a:t>
            </a:r>
            <a:r>
              <a:rPr lang="en-US" dirty="0" smtClean="0"/>
              <a:t>&gt;</a:t>
            </a:r>
          </a:p>
          <a:p>
            <a:r>
              <a:rPr lang="en-US" dirty="0" smtClean="0"/>
              <a:t>scale </a:t>
            </a:r>
            <a:r>
              <a:rPr lang="en-US" dirty="0" err="1" smtClean="0"/>
              <a:t>B</a:t>
            </a:r>
            <a:r>
              <a:rPr lang="en-US" baseline="-25000" dirty="0" err="1" smtClean="0"/>
              <a:t>v</a:t>
            </a:r>
            <a:r>
              <a:rPr lang="en-US" dirty="0" smtClean="0"/>
              <a:t>: [-4,3] </a:t>
            </a:r>
            <a:r>
              <a:rPr lang="en-US" dirty="0" err="1" smtClean="0"/>
              <a:t>kG</a:t>
            </a:r>
            <a:endParaRPr lang="en-US" dirty="0"/>
          </a:p>
        </p:txBody>
      </p:sp>
      <p:sp>
        <p:nvSpPr>
          <p:cNvPr id="9" name="TextBox 8"/>
          <p:cNvSpPr txBox="1"/>
          <p:nvPr/>
        </p:nvSpPr>
        <p:spPr>
          <a:xfrm>
            <a:off x="8001000" y="3048000"/>
            <a:ext cx="1069524" cy="369332"/>
          </a:xfrm>
          <a:prstGeom prst="rect">
            <a:avLst/>
          </a:prstGeom>
          <a:noFill/>
        </p:spPr>
        <p:txBody>
          <a:bodyPr wrap="none" rtlCol="0">
            <a:spAutoFit/>
          </a:bodyPr>
          <a:lstStyle/>
          <a:p>
            <a:pPr algn="ctr"/>
            <a:r>
              <a:rPr lang="en-US" dirty="0" smtClean="0"/>
              <a:t>|B| &amp; </a:t>
            </a:r>
            <a:r>
              <a:rPr lang="en-US" dirty="0" err="1" smtClean="0"/>
              <a:t>B</a:t>
            </a:r>
            <a:r>
              <a:rPr lang="en-US" baseline="-25000" dirty="0" err="1" smtClean="0"/>
              <a:t>hv</a:t>
            </a:r>
            <a:endParaRPr lang="en-US" baseline="-25000" dirty="0" smtClean="0"/>
          </a:p>
        </p:txBody>
      </p:sp>
      <p:pic>
        <p:nvPicPr>
          <p:cNvPr id="16" name="Picture 15" descr="bbxy_h5.1499.jpg"/>
          <p:cNvPicPr>
            <a:picLocks noChangeAspect="1"/>
          </p:cNvPicPr>
          <p:nvPr/>
        </p:nvPicPr>
        <p:blipFill>
          <a:blip r:embed="rId3"/>
          <a:stretch>
            <a:fillRect/>
          </a:stretch>
        </p:blipFill>
        <p:spPr>
          <a:xfrm>
            <a:off x="0" y="0"/>
            <a:ext cx="5029200" cy="2385378"/>
          </a:xfrm>
          <a:prstGeom prst="rect">
            <a:avLst/>
          </a:prstGeom>
        </p:spPr>
      </p:pic>
      <p:pic>
        <p:nvPicPr>
          <p:cNvPr id="17" name="Picture 16" descr="intbb2.h20.0741.jpg"/>
          <p:cNvPicPr>
            <a:picLocks noChangeAspect="1"/>
          </p:cNvPicPr>
          <p:nvPr/>
        </p:nvPicPr>
        <p:blipFill>
          <a:blip r:embed="rId4"/>
          <a:stretch>
            <a:fillRect/>
          </a:stretch>
        </p:blipFill>
        <p:spPr>
          <a:xfrm>
            <a:off x="4114800" y="4324191"/>
            <a:ext cx="5029200" cy="2533809"/>
          </a:xfrm>
          <a:prstGeom prst="rect">
            <a:avLst/>
          </a:prstGeom>
        </p:spPr>
      </p:pic>
      <p:pic>
        <p:nvPicPr>
          <p:cNvPr id="18" name="Picture 17" descr="bvxy_h5.1499.jpg"/>
          <p:cNvPicPr>
            <a:picLocks noChangeAspect="1"/>
          </p:cNvPicPr>
          <p:nvPr/>
        </p:nvPicPr>
        <p:blipFill>
          <a:blip r:embed="rId5"/>
          <a:stretch>
            <a:fillRect/>
          </a:stretch>
        </p:blipFill>
        <p:spPr>
          <a:xfrm>
            <a:off x="2819400" y="2224643"/>
            <a:ext cx="5029200" cy="238537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78F7BAC-1437-AF40-8FCE-92D5FD3462EB}" type="slidenum">
              <a:rPr lang="en-US" smtClean="0"/>
              <a:pPr/>
              <a:t>13</a:t>
            </a:fld>
            <a:endParaRPr lang="en-US"/>
          </a:p>
        </p:txBody>
      </p:sp>
      <p:pic>
        <p:nvPicPr>
          <p:cNvPr id="4" name="Picture 3" descr="fieldlines_pore.tiff"/>
          <p:cNvPicPr>
            <a:picLocks noChangeAspect="1"/>
          </p:cNvPicPr>
          <p:nvPr/>
        </p:nvPicPr>
        <p:blipFill>
          <a:blip r:embed="rId3"/>
          <a:stretch>
            <a:fillRect/>
          </a:stretch>
        </p:blipFill>
        <p:spPr>
          <a:xfrm>
            <a:off x="0" y="190500"/>
            <a:ext cx="9144000" cy="64389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Active Region Model</a:t>
            </a:r>
            <a:endParaRPr lang="en-US" dirty="0"/>
          </a:p>
        </p:txBody>
      </p:sp>
      <p:sp>
        <p:nvSpPr>
          <p:cNvPr id="5" name="Content Placeholder 4"/>
          <p:cNvSpPr>
            <a:spLocks noGrp="1"/>
          </p:cNvSpPr>
          <p:nvPr>
            <p:ph idx="1"/>
          </p:nvPr>
        </p:nvSpPr>
        <p:spPr/>
        <p:txBody>
          <a:bodyPr/>
          <a:lstStyle/>
          <a:p>
            <a:r>
              <a:rPr lang="en-US" dirty="0" smtClean="0"/>
              <a:t>Another simulation</a:t>
            </a:r>
          </a:p>
          <a:p>
            <a:r>
              <a:rPr lang="en-US" dirty="0" smtClean="0"/>
              <a:t>20 </a:t>
            </a:r>
            <a:r>
              <a:rPr lang="en-US" dirty="0" err="1" smtClean="0"/>
              <a:t>kG</a:t>
            </a:r>
            <a:r>
              <a:rPr lang="en-US" dirty="0" smtClean="0"/>
              <a:t> field </a:t>
            </a:r>
            <a:r>
              <a:rPr lang="en-US" dirty="0" err="1" smtClean="0"/>
              <a:t>advected</a:t>
            </a:r>
            <a:r>
              <a:rPr lang="en-US" dirty="0" smtClean="0"/>
              <a:t> into domain at bottom</a:t>
            </a:r>
          </a:p>
          <a:p>
            <a:r>
              <a:rPr lang="en-US" dirty="0" smtClean="0"/>
              <a:t>Several pores form</a:t>
            </a:r>
          </a:p>
          <a:p>
            <a:r>
              <a:rPr lang="en-US" dirty="0" smtClean="0"/>
              <a:t>Then B artificially increased </a:t>
            </a:r>
            <a:r>
              <a:rPr lang="en-US" dirty="0" err="1" smtClean="0"/>
              <a:t>α</a:t>
            </a:r>
            <a:r>
              <a:rPr lang="en-US" dirty="0" smtClean="0"/>
              <a:t> B.  Pores increase in area with only slight increase in B, since in pressure equilibrium with surroundings, B only increases as Wilson depression deepens.</a:t>
            </a:r>
            <a:endParaRPr lang="en-US" dirty="0"/>
          </a:p>
        </p:txBody>
      </p:sp>
      <p:sp>
        <p:nvSpPr>
          <p:cNvPr id="2" name="Slide Number Placeholder 1"/>
          <p:cNvSpPr>
            <a:spLocks noGrp="1"/>
          </p:cNvSpPr>
          <p:nvPr>
            <p:ph type="sldNum" sz="quarter" idx="12"/>
          </p:nvPr>
        </p:nvSpPr>
        <p:spPr/>
        <p:txBody>
          <a:bodyPr/>
          <a:lstStyle/>
          <a:p>
            <a:fld id="{878F7BAC-1437-AF40-8FCE-92D5FD3462E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78F7BAC-1437-AF40-8FCE-92D5FD3462EB}" type="slidenum">
              <a:rPr lang="en-US" smtClean="0"/>
              <a:pPr/>
              <a:t>15</a:t>
            </a:fld>
            <a:endParaRPr lang="en-US"/>
          </a:p>
        </p:txBody>
      </p:sp>
      <p:pic>
        <p:nvPicPr>
          <p:cNvPr id="4" name="Picture 3" descr="I_By_AR_2-25_t1263.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0" y="-76200"/>
            <a:ext cx="7162800" cy="7007085"/>
          </a:xfrm>
          <a:prstGeom prst="rect">
            <a:avLst/>
          </a:prstGeom>
        </p:spPr>
      </p:pic>
      <p:sp>
        <p:nvSpPr>
          <p:cNvPr id="5" name="Title 1"/>
          <p:cNvSpPr txBox="1">
            <a:spLocks/>
          </p:cNvSpPr>
          <p:nvPr/>
        </p:nvSpPr>
        <p:spPr>
          <a:xfrm>
            <a:off x="6952986" y="0"/>
            <a:ext cx="2191014" cy="618807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000" b="1" dirty="0" smtClean="0">
                <a:latin typeface="+mj-lt"/>
                <a:ea typeface="+mj-ea"/>
                <a:cs typeface="+mj-cs"/>
              </a:rPr>
              <a:t>Proto-SPOTS</a:t>
            </a:r>
            <a:endParaRPr lang="en-US" sz="4000" b="1" dirty="0" smtClean="0">
              <a:latin typeface="+mj-lt"/>
              <a:ea typeface="+mj-ea"/>
              <a:cs typeface="+mj-cs"/>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tx1"/>
                </a:solidFill>
                <a:effectLst/>
                <a:uLnTx/>
                <a:uFillTx/>
                <a:latin typeface="Times New Roman"/>
                <a:ea typeface="+mj-ea"/>
                <a:cs typeface="Times New Roman"/>
              </a:rPr>
              <a:t>Intensity </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0" normalizeH="0" baseline="0" noProof="0" dirty="0" smtClean="0">
                <a:ln>
                  <a:noFill/>
                </a:ln>
                <a:solidFill>
                  <a:schemeClr val="tx1"/>
                </a:solidFill>
                <a:effectLst/>
                <a:uLnTx/>
                <a:uFillTx/>
                <a:latin typeface="Times New Roman"/>
                <a:ea typeface="+mj-ea"/>
                <a:cs typeface="Times New Roman"/>
              </a:rPr>
              <a:t>+</a:t>
            </a:r>
            <a:r>
              <a:rPr kumimoji="0" lang="en-US" sz="3600" b="0" i="0" u="none" strike="noStrike" kern="1200" cap="none" spc="0" normalizeH="0" baseline="0" noProof="0" dirty="0" smtClean="0">
                <a:ln>
                  <a:noFill/>
                </a:ln>
                <a:solidFill>
                  <a:schemeClr val="tx1"/>
                </a:solidFill>
                <a:effectLst/>
                <a:uLnTx/>
                <a:uFillTx/>
                <a:latin typeface="Times New Roman"/>
                <a:ea typeface="+mj-ea"/>
                <a:cs typeface="Times New Roman"/>
              </a:rPr>
              <a:t/>
            </a:r>
            <a:br>
              <a:rPr kumimoji="0" lang="en-US" sz="3600" b="0" i="0" u="none" strike="noStrike" kern="1200" cap="none" spc="0" normalizeH="0" baseline="0" noProof="0" dirty="0" smtClean="0">
                <a:ln>
                  <a:noFill/>
                </a:ln>
                <a:solidFill>
                  <a:schemeClr val="tx1"/>
                </a:solidFill>
                <a:effectLst/>
                <a:uLnTx/>
                <a:uFillTx/>
                <a:latin typeface="Times New Roman"/>
                <a:ea typeface="+mj-ea"/>
                <a:cs typeface="Times New Roman"/>
              </a:rPr>
            </a:br>
            <a:r>
              <a:rPr kumimoji="0" lang="en-US" sz="3600" b="0" i="0" u="none" strike="noStrike" kern="1200" cap="none" spc="0" normalizeH="0" baseline="0" noProof="0" dirty="0" err="1" smtClean="0">
                <a:ln>
                  <a:noFill/>
                </a:ln>
                <a:solidFill>
                  <a:schemeClr val="tx1"/>
                </a:solidFill>
                <a:effectLst/>
                <a:uLnTx/>
                <a:uFillTx/>
                <a:latin typeface="Times New Roman"/>
                <a:ea typeface="+mj-ea"/>
                <a:cs typeface="Times New Roman"/>
              </a:rPr>
              <a:t>B</a:t>
            </a:r>
            <a:r>
              <a:rPr kumimoji="0" lang="en-US" sz="3600" b="0" i="0" u="none" strike="noStrike" kern="1200" cap="none" spc="0" normalizeH="0" baseline="-25000" noProof="0" dirty="0" err="1" smtClean="0">
                <a:ln>
                  <a:noFill/>
                </a:ln>
                <a:solidFill>
                  <a:schemeClr val="tx1"/>
                </a:solidFill>
                <a:effectLst/>
                <a:uLnTx/>
                <a:uFillTx/>
                <a:latin typeface="Times New Roman"/>
                <a:ea typeface="+mj-ea"/>
                <a:cs typeface="Times New Roman"/>
              </a:rPr>
              <a:t>vertical</a:t>
            </a:r>
            <a:r>
              <a:rPr kumimoji="0" lang="en-US" sz="3600" b="0" i="0" u="none" strike="noStrike" kern="1200" cap="none" spc="0" normalizeH="0" baseline="-25000" noProof="0" dirty="0" smtClean="0">
                <a:ln>
                  <a:noFill/>
                </a:ln>
                <a:solidFill>
                  <a:schemeClr val="tx1"/>
                </a:solidFill>
                <a:effectLst/>
                <a:uLnTx/>
                <a:uFillTx/>
                <a:latin typeface="+mj-lt"/>
                <a:ea typeface="+mj-ea"/>
                <a:cs typeface="+mj-cs"/>
              </a:rPr>
              <a:t/>
            </a:r>
            <a:br>
              <a:rPr kumimoji="0" lang="en-US" sz="3600" b="0" i="0" u="none" strike="noStrike" kern="1200" cap="none" spc="0" normalizeH="0" baseline="-25000" noProof="0" dirty="0" smtClean="0">
                <a:ln>
                  <a:noFill/>
                </a:ln>
                <a:solidFill>
                  <a:schemeClr val="tx1"/>
                </a:solidFill>
                <a:effectLst/>
                <a:uLnTx/>
                <a:uFillTx/>
                <a:latin typeface="+mj-lt"/>
                <a:ea typeface="+mj-ea"/>
                <a:cs typeface="+mj-cs"/>
              </a:rPr>
            </a:br>
            <a:r>
              <a:rPr kumimoji="0" lang="en-US" sz="3600" b="0" i="0" u="none" strike="noStrike" kern="1200" cap="none" spc="0" normalizeH="0" baseline="-25000" noProof="0" dirty="0" smtClean="0">
                <a:ln>
                  <a:noFill/>
                </a:ln>
                <a:solidFill>
                  <a:schemeClr val="tx1"/>
                </a:solidFill>
                <a:effectLst/>
                <a:uLnTx/>
                <a:uFillTx/>
                <a:latin typeface="+mj-lt"/>
                <a:ea typeface="+mj-ea"/>
                <a:cs typeface="+mj-cs"/>
              </a:rPr>
              <a:t/>
            </a:r>
            <a:br>
              <a:rPr kumimoji="0" lang="en-US" sz="3600" b="0" i="0" u="none" strike="noStrike" kern="1200" cap="none" spc="0" normalizeH="0" baseline="-25000" noProof="0" dirty="0" smtClean="0">
                <a:ln>
                  <a:noFill/>
                </a:ln>
                <a:solidFill>
                  <a:schemeClr val="tx1"/>
                </a:solidFill>
                <a:effectLst/>
                <a:uLnTx/>
                <a:uFillTx/>
                <a:latin typeface="+mj-lt"/>
                <a:ea typeface="+mj-ea"/>
                <a:cs typeface="+mj-cs"/>
              </a:rPr>
            </a:br>
            <a:r>
              <a:rPr kumimoji="0" lang="en-US" sz="2800" b="0" i="0" u="none" strike="noStrike" kern="1200" cap="none" spc="0" normalizeH="0" baseline="0" noProof="0" dirty="0" smtClean="0">
                <a:ln>
                  <a:noFill/>
                </a:ln>
                <a:solidFill>
                  <a:srgbClr val="0000FF"/>
                </a:solidFill>
                <a:effectLst/>
                <a:uLnTx/>
                <a:uFillTx/>
                <a:latin typeface="Times"/>
                <a:ea typeface="+mj-ea"/>
                <a:cs typeface="Times"/>
              </a:rPr>
              <a:t>-2.5 blue</a:t>
            </a:r>
            <a:r>
              <a:rPr kumimoji="0" lang="en-US" sz="2800" b="0" i="0" u="none" strike="noStrike" kern="1200" cap="none" spc="0" normalizeH="0" baseline="0" noProof="0" dirty="0" smtClean="0">
                <a:ln>
                  <a:noFill/>
                </a:ln>
                <a:solidFill>
                  <a:schemeClr val="tx1"/>
                </a:solidFill>
                <a:effectLst/>
                <a:uLnTx/>
                <a:uFillTx/>
                <a:latin typeface="Times"/>
                <a:ea typeface="+mj-ea"/>
                <a:cs typeface="Times"/>
              </a:rPr>
              <a:t>, </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rgbClr val="008000"/>
                </a:solidFill>
                <a:effectLst/>
                <a:uLnTx/>
                <a:uFillTx/>
                <a:latin typeface="Times"/>
                <a:ea typeface="+mj-ea"/>
                <a:cs typeface="Times"/>
              </a:rPr>
              <a:t>-2 green</a:t>
            </a:r>
            <a:r>
              <a:rPr kumimoji="0" lang="en-US" sz="2800" b="0" i="0" u="none" strike="noStrike" kern="1200" cap="none" spc="0" normalizeH="0" baseline="0" noProof="0" dirty="0" smtClean="0">
                <a:ln>
                  <a:noFill/>
                </a:ln>
                <a:solidFill>
                  <a:schemeClr val="tx1"/>
                </a:solidFill>
                <a:effectLst/>
                <a:uLnTx/>
                <a:uFillTx/>
                <a:latin typeface="Times"/>
                <a:ea typeface="+mj-ea"/>
                <a:cs typeface="Times"/>
              </a:rPr>
              <a:t>,</a:t>
            </a:r>
            <a:br>
              <a:rPr kumimoji="0" lang="en-US" sz="2800" b="0" i="0" u="none" strike="noStrike" kern="1200" cap="none" spc="0" normalizeH="0" baseline="0" noProof="0" dirty="0" smtClean="0">
                <a:ln>
                  <a:noFill/>
                </a:ln>
                <a:solidFill>
                  <a:schemeClr val="tx1"/>
                </a:solidFill>
                <a:effectLst/>
                <a:uLnTx/>
                <a:uFillTx/>
                <a:latin typeface="Times"/>
                <a:ea typeface="+mj-ea"/>
                <a:cs typeface="Times"/>
              </a:rPr>
            </a:br>
            <a:r>
              <a:rPr kumimoji="0" lang="en-US" sz="2800" b="0" i="0" u="none" strike="noStrike" kern="1200" cap="none" spc="0" normalizeH="0" baseline="0" noProof="0" dirty="0" smtClean="0">
                <a:ln>
                  <a:noFill/>
                </a:ln>
                <a:solidFill>
                  <a:srgbClr val="FF6600"/>
                </a:solidFill>
                <a:effectLst/>
                <a:uLnTx/>
                <a:uFillTx/>
                <a:latin typeface="Times"/>
                <a:ea typeface="+mj-ea"/>
                <a:cs typeface="Times"/>
              </a:rPr>
              <a:t>2 yellow</a:t>
            </a:r>
            <a:r>
              <a:rPr kumimoji="0" lang="en-US" sz="2800" b="0" i="0" u="none" strike="noStrike" kern="1200" cap="none" spc="0" normalizeH="0" baseline="0" noProof="0" dirty="0" smtClean="0">
                <a:ln>
                  <a:noFill/>
                </a:ln>
                <a:solidFill>
                  <a:schemeClr val="tx1"/>
                </a:solidFill>
                <a:effectLst/>
                <a:uLnTx/>
                <a:uFillTx/>
                <a:latin typeface="Times"/>
                <a:ea typeface="+mj-ea"/>
                <a:cs typeface="Times"/>
              </a:rPr>
              <a:t>,</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rgbClr val="FF0000"/>
                </a:solidFill>
                <a:effectLst/>
                <a:uLnTx/>
                <a:uFillTx/>
                <a:latin typeface="Times"/>
                <a:ea typeface="+mj-ea"/>
                <a:cs typeface="Times"/>
              </a:rPr>
              <a:t>2.5 red</a:t>
            </a:r>
            <a:r>
              <a:rPr kumimoji="0" lang="en-US" sz="2800" b="0" i="0" u="none" strike="noStrike" kern="1200" cap="none" spc="0" normalizeH="0" baseline="0" noProof="0" dirty="0" smtClean="0">
                <a:ln>
                  <a:noFill/>
                </a:ln>
                <a:solidFill>
                  <a:schemeClr val="tx1"/>
                </a:solidFill>
                <a:effectLst/>
                <a:uLnTx/>
                <a:uFillTx/>
                <a:latin typeface="+mj-lt"/>
                <a:ea typeface="+mj-ea"/>
                <a:cs typeface="+mj-cs"/>
              </a:rPr>
              <a:t/>
            </a:r>
            <a:br>
              <a:rPr kumimoji="0" lang="en-US" sz="2800" b="0" i="0" u="none" strike="noStrike" kern="1200" cap="none" spc="0" normalizeH="0" baseline="0" noProof="0" dirty="0" smtClean="0">
                <a:ln>
                  <a:noFill/>
                </a:ln>
                <a:solidFill>
                  <a:schemeClr val="tx1"/>
                </a:solidFill>
                <a:effectLst/>
                <a:uLnTx/>
                <a:uFillTx/>
                <a:latin typeface="+mj-lt"/>
                <a:ea typeface="+mj-ea"/>
                <a:cs typeface="+mj-cs"/>
              </a:rPr>
            </a:br>
            <a:r>
              <a:rPr kumimoji="0" lang="en-US" sz="2800" b="0" i="0" u="none" strike="noStrike" kern="1200" cap="none" spc="0" normalizeH="0" baseline="0" noProof="0" dirty="0" smtClean="0">
                <a:ln>
                  <a:noFill/>
                </a:ln>
                <a:solidFill>
                  <a:schemeClr val="tx1"/>
                </a:solidFill>
                <a:effectLst/>
                <a:uLnTx/>
                <a:uFillTx/>
                <a:latin typeface="+mj-lt"/>
                <a:ea typeface="+mj-ea"/>
                <a:cs typeface="+mj-cs"/>
              </a:rPr>
              <a:t>(</a:t>
            </a:r>
            <a:r>
              <a:rPr kumimoji="0" lang="en-US" sz="2800" b="0" i="0" u="none" strike="noStrike" kern="1200" cap="none" spc="0" normalizeH="0" baseline="0" noProof="0" dirty="0" err="1" smtClean="0">
                <a:ln>
                  <a:noFill/>
                </a:ln>
                <a:solidFill>
                  <a:schemeClr val="tx1"/>
                </a:solidFill>
                <a:effectLst/>
                <a:uLnTx/>
                <a:uFillTx/>
                <a:latin typeface="+mj-lt"/>
                <a:ea typeface="+mj-ea"/>
                <a:cs typeface="+mj-cs"/>
              </a:rPr>
              <a:t>kG</a:t>
            </a:r>
            <a:r>
              <a:rPr lang="en-US" sz="2800" dirty="0" smtClean="0">
                <a:latin typeface="+mj-lt"/>
                <a:ea typeface="+mj-ea"/>
                <a:cs typeface="+mj-cs"/>
              </a:rPr>
              <a:t> </a:t>
            </a:r>
            <a:r>
              <a:rPr lang="en-US" sz="2800" dirty="0" smtClean="0">
                <a:latin typeface="+mj-lt"/>
                <a:ea typeface="+mj-ea"/>
                <a:cs typeface="+mj-cs"/>
              </a:rPr>
              <a:t>at </a:t>
            </a:r>
            <a:r>
              <a:rPr lang="en-US" sz="2800" dirty="0" err="1" smtClean="0">
                <a:latin typeface="+mj-lt"/>
                <a:ea typeface="+mj-ea"/>
                <a:cs typeface="+mj-cs"/>
              </a:rPr>
              <a:t>τ</a:t>
            </a:r>
            <a:r>
              <a:rPr lang="en-US" sz="2800" dirty="0" smtClean="0">
                <a:latin typeface="+mj-lt"/>
                <a:ea typeface="+mj-ea"/>
                <a:cs typeface="+mj-cs"/>
              </a:rPr>
              <a:t>=0.1)</a:t>
            </a:r>
            <a:endParaRPr kumimoji="0" lang="en-US" sz="3600" b="0" i="0" u="none" strike="noStrike" kern="1200" cap="none" spc="0" normalizeH="0" baseline="-2500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7086600" y="274638"/>
            <a:ext cx="2057400" cy="3154362"/>
          </a:xfrm>
        </p:spPr>
        <p:txBody>
          <a:bodyPr/>
          <a:lstStyle/>
          <a:p>
            <a:r>
              <a:rPr lang="en-US" sz="3600" dirty="0" smtClean="0"/>
              <a:t>Proto-Spot 1</a:t>
            </a:r>
            <a:r>
              <a:rPr lang="en-US" sz="3600" dirty="0" smtClean="0"/>
              <a:t> </a:t>
            </a:r>
            <a:r>
              <a:rPr lang="en-US" dirty="0" smtClean="0"/>
              <a:t/>
            </a:r>
            <a:br>
              <a:rPr lang="en-US" dirty="0" smtClean="0"/>
            </a:br>
            <a:endParaRPr lang="en-US" dirty="0"/>
          </a:p>
        </p:txBody>
      </p:sp>
      <p:sp>
        <p:nvSpPr>
          <p:cNvPr id="2" name="Slide Number Placeholder 1"/>
          <p:cNvSpPr>
            <a:spLocks noGrp="1"/>
          </p:cNvSpPr>
          <p:nvPr>
            <p:ph type="sldNum" sz="quarter" idx="12"/>
          </p:nvPr>
        </p:nvSpPr>
        <p:spPr/>
        <p:txBody>
          <a:bodyPr/>
          <a:lstStyle/>
          <a:p>
            <a:fld id="{878F7BAC-1437-AF40-8FCE-92D5FD3462EB}" type="slidenum">
              <a:rPr lang="en-US" smtClean="0"/>
              <a:pPr/>
              <a:t>16</a:t>
            </a:fld>
            <a:endParaRPr lang="en-US"/>
          </a:p>
        </p:txBody>
      </p:sp>
      <p:sp>
        <p:nvSpPr>
          <p:cNvPr id="5" name="TextBox 4"/>
          <p:cNvSpPr txBox="1"/>
          <p:nvPr/>
        </p:nvSpPr>
        <p:spPr>
          <a:xfrm>
            <a:off x="7391400" y="3657600"/>
            <a:ext cx="1802972" cy="646331"/>
          </a:xfrm>
          <a:prstGeom prst="rect">
            <a:avLst/>
          </a:prstGeom>
          <a:noFill/>
        </p:spPr>
        <p:txBody>
          <a:bodyPr wrap="none" rtlCol="0">
            <a:spAutoFit/>
          </a:bodyPr>
          <a:lstStyle/>
          <a:p>
            <a:r>
              <a:rPr lang="en-US" dirty="0" smtClean="0"/>
              <a:t>Flux</a:t>
            </a:r>
            <a:r>
              <a:rPr lang="en-US" dirty="0" smtClean="0"/>
              <a:t> ~</a:t>
            </a:r>
            <a:r>
              <a:rPr lang="en-US" dirty="0" smtClean="0"/>
              <a:t>1x10</a:t>
            </a:r>
            <a:r>
              <a:rPr lang="en-US" baseline="30000" dirty="0" smtClean="0"/>
              <a:t>19</a:t>
            </a:r>
            <a:r>
              <a:rPr lang="en-US" dirty="0" smtClean="0"/>
              <a:t> </a:t>
            </a:r>
            <a:r>
              <a:rPr lang="en-US" dirty="0" err="1" smtClean="0"/>
              <a:t>Mx</a:t>
            </a:r>
            <a:endParaRPr lang="en-US" dirty="0" smtClean="0"/>
          </a:p>
          <a:p>
            <a:r>
              <a:rPr lang="en-US" dirty="0" smtClean="0"/>
              <a:t>in this</a:t>
            </a:r>
            <a:r>
              <a:rPr lang="en-US" dirty="0" smtClean="0"/>
              <a:t> proto-spot</a:t>
            </a:r>
            <a:endParaRPr lang="en-US" dirty="0"/>
          </a:p>
        </p:txBody>
      </p:sp>
      <p:pic>
        <p:nvPicPr>
          <p:cNvPr id="7" name="Picture 6" descr="intt.spot1.086.jpg"/>
          <p:cNvPicPr>
            <a:picLocks noChangeAspect="1"/>
          </p:cNvPicPr>
          <p:nvPr/>
        </p:nvPicPr>
        <p:blipFill>
          <a:blip r:embed="rId3"/>
          <a:stretch>
            <a:fillRect/>
          </a:stretch>
        </p:blipFill>
        <p:spPr>
          <a:xfrm>
            <a:off x="0" y="-1"/>
            <a:ext cx="7286625" cy="6858001"/>
          </a:xfrm>
          <a:prstGeom prst="rect">
            <a:avLst/>
          </a:prstGeom>
          <a:ln w="38100">
            <a:solidFill>
              <a:schemeClr val="tx1"/>
            </a:solidFill>
          </a:ln>
          <a:effectLst>
            <a:outerShdw blurRad="50800" dist="635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286624" y="274638"/>
            <a:ext cx="1857375" cy="2544762"/>
          </a:xfrm>
        </p:spPr>
        <p:txBody>
          <a:bodyPr/>
          <a:lstStyle/>
          <a:p>
            <a:r>
              <a:rPr lang="en-US" dirty="0" smtClean="0"/>
              <a:t>Proto Spot 2</a:t>
            </a:r>
            <a:endParaRPr lang="en-US" dirty="0"/>
          </a:p>
        </p:txBody>
      </p:sp>
      <p:sp>
        <p:nvSpPr>
          <p:cNvPr id="3" name="Slide Number Placeholder 2"/>
          <p:cNvSpPr>
            <a:spLocks noGrp="1"/>
          </p:cNvSpPr>
          <p:nvPr>
            <p:ph type="sldNum" sz="quarter" idx="12"/>
          </p:nvPr>
        </p:nvSpPr>
        <p:spPr/>
        <p:txBody>
          <a:bodyPr/>
          <a:lstStyle/>
          <a:p>
            <a:fld id="{878F7BAC-1437-AF40-8FCE-92D5FD3462EB}" type="slidenum">
              <a:rPr lang="en-US" smtClean="0"/>
              <a:pPr/>
              <a:t>17</a:t>
            </a:fld>
            <a:endParaRPr lang="en-US"/>
          </a:p>
        </p:txBody>
      </p:sp>
      <p:pic>
        <p:nvPicPr>
          <p:cNvPr id="6" name="Picture 5" descr="intt.spot1.086.jpg"/>
          <p:cNvPicPr>
            <a:picLocks noChangeAspect="1"/>
          </p:cNvPicPr>
          <p:nvPr/>
        </p:nvPicPr>
        <p:blipFill>
          <a:blip r:embed="rId3"/>
          <a:stretch>
            <a:fillRect/>
          </a:stretch>
        </p:blipFill>
        <p:spPr>
          <a:xfrm>
            <a:off x="0" y="0"/>
            <a:ext cx="7286625" cy="6858000"/>
          </a:xfrm>
          <a:prstGeom prst="rect">
            <a:avLst/>
          </a:prstGeom>
          <a:ln w="38100">
            <a:solidFill>
              <a:schemeClr val="tx1"/>
            </a:solidFill>
          </a:ln>
          <a:effectLst>
            <a:outerShdw blurRad="50800" dist="635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78F7BAC-1437-AF40-8FCE-92D5FD3462EB}" type="slidenum">
              <a:rPr lang="en-US" smtClean="0"/>
              <a:pPr/>
              <a:t>18</a:t>
            </a:fld>
            <a:endParaRPr lang="en-US"/>
          </a:p>
        </p:txBody>
      </p:sp>
      <p:sp>
        <p:nvSpPr>
          <p:cNvPr id="2" name="Title 1"/>
          <p:cNvSpPr>
            <a:spLocks noGrp="1"/>
          </p:cNvSpPr>
          <p:nvPr>
            <p:ph type="title" idx="4294967295"/>
          </p:nvPr>
        </p:nvSpPr>
        <p:spPr>
          <a:xfrm>
            <a:off x="0" y="274638"/>
            <a:ext cx="8229600" cy="1143000"/>
          </a:xfrm>
        </p:spPr>
        <p:txBody>
          <a:bodyPr/>
          <a:lstStyle/>
          <a:p>
            <a:r>
              <a:rPr lang="en-US" dirty="0" smtClean="0">
                <a:hlinkClick r:id="rId3"/>
              </a:rPr>
              <a:t/>
            </a:r>
            <a:br>
              <a:rPr lang="en-US" dirty="0" smtClean="0">
                <a:hlinkClick r:id="rId3"/>
              </a:rPr>
            </a:br>
            <a:r>
              <a:rPr lang="en-US" dirty="0" smtClean="0">
                <a:hlinkClick r:id="rId3"/>
              </a:rPr>
              <a:t/>
            </a:r>
            <a:br>
              <a:rPr lang="en-US" dirty="0" smtClean="0">
                <a:hlinkClick r:id="rId3"/>
              </a:rPr>
            </a:br>
            <a:r>
              <a:rPr lang="en-US" dirty="0" smtClean="0">
                <a:hlinkClick r:id="rId3"/>
              </a:rPr>
              <a:t/>
            </a:r>
            <a:br>
              <a:rPr lang="en-US" dirty="0" smtClean="0">
                <a:hlinkClick r:id="rId3"/>
              </a:rPr>
            </a:br>
            <a:r>
              <a:rPr lang="en-US" dirty="0" smtClean="0">
                <a:hlinkClick r:id="rId3"/>
              </a:rPr>
              <a:t/>
            </a:r>
            <a:br>
              <a:rPr lang="en-US" dirty="0" smtClean="0">
                <a:hlinkClick r:id="rId3"/>
              </a:rPr>
            </a:br>
            <a:r>
              <a:rPr lang="en-US" dirty="0" smtClean="0">
                <a:hlinkClick r:id="rId3"/>
              </a:rPr>
              <a:t/>
            </a:r>
            <a:br>
              <a:rPr lang="en-US" dirty="0" smtClean="0">
                <a:hlinkClick r:id="rId3"/>
              </a:rPr>
            </a:br>
            <a:r>
              <a:rPr lang="en-US" dirty="0" smtClean="0">
                <a:hlinkClick r:id="rId3"/>
              </a:rPr>
              <a:t/>
            </a:r>
            <a:br>
              <a:rPr lang="en-US" dirty="0" smtClean="0">
                <a:hlinkClick r:id="rId3"/>
              </a:rPr>
            </a:br>
            <a:r>
              <a:rPr lang="en-US" dirty="0" smtClean="0">
                <a:hlinkClick r:id="rId3"/>
              </a:rPr>
              <a:t/>
            </a:r>
            <a:br>
              <a:rPr lang="en-US" dirty="0" smtClean="0">
                <a:hlinkClick r:id="rId3"/>
              </a:rPr>
            </a:br>
            <a:r>
              <a:rPr lang="en-US" dirty="0" smtClean="0">
                <a:hlinkClick r:id="rId3"/>
              </a:rPr>
              <a:t/>
            </a:r>
            <a:br>
              <a:rPr lang="en-US" dirty="0" smtClean="0">
                <a:hlinkClick r:id="rId3"/>
              </a:rPr>
            </a:br>
            <a:r>
              <a:rPr lang="en-US" dirty="0" smtClean="0">
                <a:hlinkClick r:id="rId3"/>
              </a:rPr>
              <a:t/>
            </a:r>
            <a:br>
              <a:rPr lang="en-US" dirty="0" smtClean="0">
                <a:hlinkClick r:id="rId3"/>
              </a:rPr>
            </a:br>
            <a:r>
              <a:rPr lang="en-US" dirty="0" smtClean="0">
                <a:hlinkClick r:id="rId3"/>
              </a:rPr>
              <a:t>http://steinr.pa.msu.edu/~bob/data.html</a:t>
            </a:r>
            <a:r>
              <a:rPr lang="en-US" dirty="0" smtClean="0"/>
              <a:t/>
            </a:r>
            <a:br>
              <a:rPr lang="en-US" dirty="0" smtClean="0"/>
            </a:br>
            <a:r>
              <a:rPr lang="en-US" dirty="0" smtClean="0"/>
              <a:t/>
            </a:r>
            <a:br>
              <a:rPr lang="en-US" dirty="0" smtClean="0"/>
            </a:br>
            <a:endParaRPr lang="en-US" dirty="0"/>
          </a:p>
        </p:txBody>
      </p:sp>
      <p:sp>
        <p:nvSpPr>
          <p:cNvPr id="7" name="TextBox 6"/>
          <p:cNvSpPr txBox="1"/>
          <p:nvPr/>
        </p:nvSpPr>
        <p:spPr>
          <a:xfrm>
            <a:off x="828754" y="685800"/>
            <a:ext cx="7400846" cy="1107996"/>
          </a:xfrm>
          <a:prstGeom prst="rect">
            <a:avLst/>
          </a:prstGeom>
          <a:noFill/>
        </p:spPr>
        <p:txBody>
          <a:bodyPr wrap="none" rtlCol="0">
            <a:spAutoFit/>
          </a:bodyPr>
          <a:lstStyle/>
          <a:p>
            <a:r>
              <a:rPr lang="en-US" sz="6600" dirty="0" smtClean="0"/>
              <a:t>Reminder –Data is @</a:t>
            </a:r>
            <a:endParaRPr lang="en-US"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4707</TotalTime>
  <Words>1471</Words>
  <Application>Microsoft Macintosh PowerPoint</Application>
  <PresentationFormat>On-screen Show (4:3)</PresentationFormat>
  <Paragraphs>141</Paragraphs>
  <Slides>18</Slides>
  <Notes>13</Notes>
  <HiddenSlides>0</HiddenSlides>
  <MMClips>0</MMClips>
  <ScaleCrop>false</ScaleCrop>
  <HeadingPairs>
    <vt:vector size="4" baseType="variant">
      <vt:variant>
        <vt:lpstr>Design Template</vt:lpstr>
      </vt:variant>
      <vt:variant>
        <vt:i4>1</vt:i4>
      </vt:variant>
      <vt:variant>
        <vt:lpstr>Slide Titles</vt:lpstr>
      </vt:variant>
      <vt:variant>
        <vt:i4>18</vt:i4>
      </vt:variant>
    </vt:vector>
  </HeadingPairs>
  <TitlesOfParts>
    <vt:vector size="19" baseType="lpstr">
      <vt:lpstr>Office Theme</vt:lpstr>
      <vt:lpstr>Helioseismic data from Emerging Flux  &amp; proto Active Region Simulations</vt:lpstr>
      <vt:lpstr>         http://steinr.pa.msu.edu/~bob/data.html  </vt:lpstr>
      <vt:lpstr>Slide 3</vt:lpstr>
      <vt:lpstr>Slide 4</vt:lpstr>
      <vt:lpstr>Slide 5</vt:lpstr>
      <vt:lpstr>Slide 6</vt:lpstr>
      <vt:lpstr>The Simulation</vt:lpstr>
      <vt:lpstr>Pore Formation</vt:lpstr>
      <vt:lpstr>Slide 9</vt:lpstr>
      <vt:lpstr>Slide 10</vt:lpstr>
      <vt:lpstr>Slide 11</vt:lpstr>
      <vt:lpstr>Slide 12</vt:lpstr>
      <vt:lpstr>Slide 13</vt:lpstr>
      <vt:lpstr>Active Region Model</vt:lpstr>
      <vt:lpstr>Slide 15</vt:lpstr>
      <vt:lpstr>Proto-Spot 1  </vt:lpstr>
      <vt:lpstr>Proto Spot 2</vt:lpstr>
      <vt:lpstr>         http://steinr.pa.msu.edu/~bob/data.html  </vt:lpstr>
    </vt:vector>
  </TitlesOfParts>
  <Company>Michigan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Magneto-Convection Simulations</dc:title>
  <dc:creator>Bob Stein</dc:creator>
  <cp:lastModifiedBy>Bob Stein</cp:lastModifiedBy>
  <cp:revision>112</cp:revision>
  <dcterms:created xsi:type="dcterms:W3CDTF">2011-03-12T17:36:58Z</dcterms:created>
  <dcterms:modified xsi:type="dcterms:W3CDTF">2011-03-13T19:24:55Z</dcterms:modified>
</cp:coreProperties>
</file>