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9" r:id="rId3"/>
    <p:sldId id="349" r:id="rId4"/>
    <p:sldId id="332" r:id="rId5"/>
    <p:sldId id="282" r:id="rId6"/>
    <p:sldId id="357" r:id="rId7"/>
    <p:sldId id="358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50" r:id="rId17"/>
    <p:sldId id="353" r:id="rId18"/>
    <p:sldId id="35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021" autoAdjust="0"/>
    <p:restoredTop sz="94660"/>
  </p:normalViewPr>
  <p:slideViewPr>
    <p:cSldViewPr snapToObjects="1">
      <p:cViewPr varScale="1">
        <p:scale>
          <a:sx n="100" d="100"/>
          <a:sy n="100" d="100"/>
        </p:scale>
        <p:origin x="-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1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4B3D2-1E93-DB49-B805-F0913A7609D0}" type="datetimeFigureOut">
              <a:rPr lang="en-US" smtClean="0"/>
              <a:pPr/>
              <a:t>2/9/11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28807-4D49-8B42-9326-CD278052A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7CDA4-5FD7-6848-B97D-8807414D0518}" type="datetimeFigureOut">
              <a:rPr lang="en-US" smtClean="0"/>
              <a:pPr/>
              <a:t>2/9/11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D2128-1A22-CD45-A96C-55E61BAF76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128-1A22-CD45-A96C-55E61BAF768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132-FC6F-7A4F-BDDA-00D2DBEA199A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E49F-0ABE-574C-8212-3F292E0C5633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2DCE-6529-CF43-83AF-7B830974F970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9453-4A9B-5A45-9F43-D4DF2EDD6943}" type="datetime1">
              <a:rPr lang="en-US" smtClean="0"/>
              <a:t>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4BA92-812B-DF4B-883A-4C783FF6AD71}" type="datetime1">
              <a:rPr lang="en-US" smtClean="0"/>
              <a:t>2/9/11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620B2-4CE9-2047-905B-7CDA2C19E09F}" type="datetime1">
              <a:rPr lang="en-US" smtClean="0"/>
              <a:t>2/9/11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01BE-DF1A-F941-926A-D90FB0CD70F5}" type="datetime1">
              <a:rPr lang="en-US" smtClean="0"/>
              <a:t>2/9/11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9EF7-CCD0-C142-AFE8-BF56B6DCE493}" type="datetime1">
              <a:rPr lang="en-US" smtClean="0"/>
              <a:t>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5F91-53A6-584B-8A76-47A99379455D}" type="datetime1">
              <a:rPr lang="en-US" smtClean="0"/>
              <a:t>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DF33-6DAC-E048-B80B-687E4081CC97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F026-F9F7-5F45-BE50-BC6EF212C049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90BF2-49CD-B346-84B0-410F6E1A83AF}" type="datetime1">
              <a:rPr lang="en-US" smtClean="0"/>
              <a:t>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teinr.pa.msu.edu/~bob/data.html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.png"/><Relationship Id="rId1" Type="http://schemas.openxmlformats.org/officeDocument/2006/relationships/video" Target="file://localhost/Users/Bob/Papers/movies/B_Vxy_fluxemergence_h5_t4-31.mov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video" Target="file://localhost/Users/Bob/Papers/movies/bvhh20_48-t15-33h-a.mov" TargetMode="Externa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1" Type="http://schemas.openxmlformats.org/officeDocument/2006/relationships/video" Target="file://localhost/Users/Bob/Papers/movies/20110205-3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3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3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3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3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3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3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df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1.png"/><Relationship Id="rId1" Type="http://schemas.openxmlformats.org/officeDocument/2006/relationships/video" Target="file://localhost/Users/Bob/Papers/movies/spot1.mo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2.png"/><Relationship Id="rId1" Type="http://schemas.openxmlformats.org/officeDocument/2006/relationships/video" Target="file://localhost/Users/Bob/Papers/movies/spot2.mov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3.png"/><Relationship Id="rId1" Type="http://schemas.openxmlformats.org/officeDocument/2006/relationships/video" Target="file://localhost/Users/Bob/Papers/movies/spot3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057400"/>
          </a:xfrm>
        </p:spPr>
        <p:txBody>
          <a:bodyPr/>
          <a:lstStyle/>
          <a:p>
            <a:r>
              <a:rPr lang="en-US" dirty="0" smtClean="0"/>
              <a:t>Emerging Flux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&amp; proto </a:t>
            </a:r>
            <a:r>
              <a:rPr lang="en-US" smtClean="0"/>
              <a:t>Active </a:t>
            </a:r>
            <a:r>
              <a:rPr lang="en-US" smtClean="0"/>
              <a:t>Region</a:t>
            </a:r>
            <a:br>
              <a:rPr lang="en-US" smtClean="0"/>
            </a:br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51150"/>
            <a:ext cx="6400800" cy="3505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Bob Stein – Michigan State U.</a:t>
            </a:r>
          </a:p>
          <a:p>
            <a:pPr marL="514350" indent="-514350">
              <a:buAutoNum type="alphaUcPeriod"/>
            </a:pPr>
            <a:r>
              <a:rPr lang="en-US" dirty="0" err="1" smtClean="0">
                <a:solidFill>
                  <a:schemeClr val="tx1"/>
                </a:solidFill>
              </a:rPr>
              <a:t>Lagerfjärd</a:t>
            </a:r>
            <a:r>
              <a:rPr lang="en-US" dirty="0" smtClean="0">
                <a:solidFill>
                  <a:schemeClr val="tx1"/>
                </a:solidFill>
              </a:rPr>
              <a:t> – Copenhagen U.</a:t>
            </a: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Å. </a:t>
            </a:r>
            <a:r>
              <a:rPr lang="en-US" dirty="0" err="1" smtClean="0">
                <a:solidFill>
                  <a:schemeClr val="tx1"/>
                </a:solidFill>
              </a:rPr>
              <a:t>Nordlund</a:t>
            </a:r>
            <a:r>
              <a:rPr lang="en-US" dirty="0" smtClean="0">
                <a:solidFill>
                  <a:schemeClr val="tx1"/>
                </a:solidFill>
              </a:rPr>
              <a:t> – </a:t>
            </a:r>
            <a:r>
              <a:rPr lang="en-US" dirty="0" err="1" smtClean="0">
                <a:solidFill>
                  <a:schemeClr val="tx1"/>
                </a:solidFill>
              </a:rPr>
              <a:t>Niels</a:t>
            </a:r>
            <a:r>
              <a:rPr lang="en-US" dirty="0" smtClean="0">
                <a:solidFill>
                  <a:schemeClr val="tx1"/>
                </a:solidFill>
              </a:rPr>
              <a:t> Bohr Inst.</a:t>
            </a: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D. </a:t>
            </a:r>
            <a:r>
              <a:rPr lang="en-US" dirty="0" err="1" smtClean="0">
                <a:solidFill>
                  <a:schemeClr val="tx1"/>
                </a:solidFill>
              </a:rPr>
              <a:t>Georgobiani</a:t>
            </a:r>
            <a:r>
              <a:rPr lang="en-US" dirty="0" smtClean="0">
                <a:solidFill>
                  <a:schemeClr val="tx1"/>
                </a:solidFill>
              </a:rPr>
              <a:t> – Michigan State 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http://steinr.pa.msu.edu/~bob/data.html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863640"/>
            <a:ext cx="17815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Data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/>
          <a:lstStyle/>
          <a:p>
            <a:r>
              <a:rPr lang="en-US" sz="2800" dirty="0" smtClean="0"/>
              <a:t>48 Mm wide </a:t>
            </a:r>
            <a:r>
              <a:rPr lang="en-US" sz="2800" dirty="0" err="1" smtClean="0"/>
              <a:t>x</a:t>
            </a:r>
            <a:r>
              <a:rPr lang="en-US" sz="2800" dirty="0" smtClean="0"/>
              <a:t> 20 Mm deep</a:t>
            </a:r>
            <a:br>
              <a:rPr lang="en-US" sz="2800" dirty="0" smtClean="0"/>
            </a:br>
            <a:r>
              <a:rPr lang="en-US" sz="2800" dirty="0" smtClean="0"/>
              <a:t>12-80 km vertical &amp; 24 km horizontal resolution</a:t>
            </a:r>
          </a:p>
          <a:p>
            <a:r>
              <a:rPr lang="en-US" sz="2800" dirty="0" err="1" smtClean="0"/>
              <a:t>Advect</a:t>
            </a:r>
            <a:r>
              <a:rPr lang="en-US" sz="2800" dirty="0" smtClean="0"/>
              <a:t> minimally structured magnetic field -- horizontal, uniform, untwisted – by inflows at bottom</a:t>
            </a:r>
          </a:p>
          <a:p>
            <a:r>
              <a:rPr lang="en-US" sz="2800" dirty="0" smtClean="0"/>
              <a:t>Gradually increase field strength to desired level with 5 hour </a:t>
            </a:r>
            <a:r>
              <a:rPr lang="en-US" sz="2800" dirty="0" err="1" smtClean="0"/>
              <a:t>e</a:t>
            </a:r>
            <a:r>
              <a:rPr lang="en-US" sz="2800" dirty="0" smtClean="0"/>
              <a:t>-folding time</a:t>
            </a:r>
          </a:p>
          <a:p>
            <a:r>
              <a:rPr lang="en-US" sz="2800" dirty="0" smtClean="0"/>
              <a:t>Objectives:</a:t>
            </a:r>
          </a:p>
          <a:p>
            <a:pPr lvl="1">
              <a:buFont typeface="Courier New"/>
              <a:buChar char="o"/>
            </a:pPr>
            <a:r>
              <a:rPr lang="en-US" sz="2000" dirty="0" smtClean="0"/>
              <a:t>Investigate flux emergence, formation of pores &amp; sunspots (without</a:t>
            </a:r>
            <a:br>
              <a:rPr lang="en-US" sz="2000" dirty="0" smtClean="0"/>
            </a:br>
            <a:r>
              <a:rPr lang="en-US" sz="2000" dirty="0" smtClean="0"/>
              <a:t>ad hoc boundary conditions)</a:t>
            </a:r>
          </a:p>
          <a:p>
            <a:pPr lvl="1">
              <a:buFont typeface="Courier New"/>
              <a:buChar char="o"/>
            </a:pPr>
            <a:r>
              <a:rPr lang="en-US" sz="2000" dirty="0" smtClean="0"/>
              <a:t>Provide synthetic data for validating local </a:t>
            </a:r>
            <a:r>
              <a:rPr lang="en-US" sz="2000" dirty="0" err="1" smtClean="0"/>
              <a:t>helioseismology</a:t>
            </a:r>
            <a:r>
              <a:rPr lang="en-US" sz="2000" dirty="0" smtClean="0"/>
              <a:t> &amp;vector magnetograph inversion procedures</a:t>
            </a:r>
          </a:p>
          <a:p>
            <a:pPr lvl="1">
              <a:buFont typeface="Courier New"/>
              <a:buChar char="o"/>
            </a:pPr>
            <a:r>
              <a:rPr lang="en-US" sz="2000" dirty="0" smtClean="0"/>
              <a:t>Determine nature &amp; origin of </a:t>
            </a:r>
            <a:r>
              <a:rPr lang="en-US" sz="2000" dirty="0" err="1" smtClean="0"/>
              <a:t>supergranulation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Emerging Magnetic Flux</a:t>
            </a:r>
            <a:br>
              <a:rPr lang="en-US" sz="5400" dirty="0" smtClean="0"/>
            </a:br>
            <a:r>
              <a:rPr lang="en-US" sz="5400" dirty="0" smtClean="0">
                <a:latin typeface="+mn-lt"/>
                <a:cs typeface="Times"/>
              </a:rPr>
              <a:t>Ι</a:t>
            </a:r>
            <a:r>
              <a:rPr lang="en-US" dirty="0" smtClean="0">
                <a:latin typeface="Times"/>
                <a:cs typeface="Times"/>
              </a:rPr>
              <a:t>B</a:t>
            </a:r>
            <a:r>
              <a:rPr lang="en-US" sz="5400" dirty="0" smtClean="0">
                <a:latin typeface="+mn-lt"/>
                <a:cs typeface="Times"/>
              </a:rPr>
              <a:t>Ι</a:t>
            </a:r>
            <a:r>
              <a:rPr lang="en-US" dirty="0" smtClean="0">
                <a:latin typeface="Times"/>
                <a:cs typeface="Times"/>
              </a:rPr>
              <a:t> &amp; Velocity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B_Vxy_fluxemergence_h5_t4-3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2133600"/>
            <a:ext cx="9144000" cy="453358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1"/>
            <a:ext cx="88997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Flux Emergence</a:t>
            </a:r>
          </a:p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@ 20 Mm depth @ 30</a:t>
            </a:r>
            <a:r>
              <a:rPr lang="en-US" sz="2400" baseline="30000" dirty="0" smtClean="0">
                <a:latin typeface="Times New Roman"/>
                <a:cs typeface="Times New Roman"/>
              </a:rPr>
              <a:t>o</a:t>
            </a:r>
            <a:r>
              <a:rPr lang="en-US" sz="2400" dirty="0" smtClean="0">
                <a:latin typeface="Times New Roman"/>
                <a:cs typeface="Times New Roman"/>
              </a:rPr>
              <a:t> to x-axis, 15 – 32 hr</a:t>
            </a:r>
            <a:r>
              <a:rPr lang="en-US" dirty="0" smtClean="0"/>
              <a:t>s</a:t>
            </a:r>
          </a:p>
          <a:p>
            <a:pPr algn="ctr"/>
            <a:r>
              <a:rPr lang="en-US" dirty="0" smtClean="0"/>
              <a:t>Average fluid rise time = 32 hrs (interval between frames =1 min) </a:t>
            </a:r>
          </a:p>
          <a:p>
            <a:pPr algn="ctr"/>
            <a:r>
              <a:rPr lang="en-US" dirty="0" smtClean="0"/>
              <a:t>96 km horizontal resolution -&gt; 48 km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4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v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705600" y="1676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</a:t>
            </a:r>
            <a:r>
              <a:rPr lang="en-US" sz="2400" baseline="-25000" dirty="0" err="1" smtClean="0"/>
              <a:t>h</a:t>
            </a:r>
            <a:endParaRPr lang="en-US" sz="2400" baseline="-25000" dirty="0"/>
          </a:p>
        </p:txBody>
      </p:sp>
      <p:pic>
        <p:nvPicPr>
          <p:cNvPr id="6" name="bvhh20_48-t15-33h-a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141220"/>
            <a:ext cx="9144000" cy="471678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189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20110205-3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 descr="B_Bxy_z1_t916.tiff"/>
          <p:cNvPicPr>
            <a:picLocks noChangeAspect="1"/>
          </p:cNvPicPr>
          <p:nvPr/>
        </p:nvPicPr>
        <p:blipFill>
          <a:blip r:embed="rId2"/>
          <a:srcRect t="6291"/>
          <a:stretch>
            <a:fillRect/>
          </a:stretch>
        </p:blipFill>
        <p:spPr>
          <a:xfrm>
            <a:off x="0" y="-52324"/>
            <a:ext cx="7010400" cy="3405124"/>
          </a:xfrm>
          <a:prstGeom prst="rect">
            <a:avLst/>
          </a:prstGeom>
        </p:spPr>
      </p:pic>
      <p:pic>
        <p:nvPicPr>
          <p:cNvPr id="4" name="Picture 3" descr="lgB_Vxy_z1_t916.tiff"/>
          <p:cNvPicPr>
            <a:picLocks noChangeAspect="1"/>
          </p:cNvPicPr>
          <p:nvPr/>
        </p:nvPicPr>
        <p:blipFill>
          <a:blip r:embed="rId3"/>
          <a:srcRect t="3537"/>
          <a:stretch>
            <a:fillRect/>
          </a:stretch>
        </p:blipFill>
        <p:spPr>
          <a:xfrm>
            <a:off x="0" y="3352800"/>
            <a:ext cx="7010400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9823" y="914400"/>
            <a:ext cx="185221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=25.44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 descr="lgB_Vxy_z0_t896.tiff"/>
          <p:cNvPicPr>
            <a:picLocks noChangeAspect="1"/>
          </p:cNvPicPr>
          <p:nvPr/>
        </p:nvPicPr>
        <p:blipFill>
          <a:blip r:embed="rId2"/>
          <a:srcRect t="4984"/>
          <a:stretch>
            <a:fillRect/>
          </a:stretch>
        </p:blipFill>
        <p:spPr>
          <a:xfrm>
            <a:off x="0" y="3405378"/>
            <a:ext cx="7010400" cy="3452622"/>
          </a:xfrm>
          <a:prstGeom prst="rect">
            <a:avLst/>
          </a:prstGeom>
        </p:spPr>
      </p:pic>
      <p:pic>
        <p:nvPicPr>
          <p:cNvPr id="4" name="Picture 3" descr="B_Bxy_z48_t896.tiff"/>
          <p:cNvPicPr>
            <a:picLocks noChangeAspect="1"/>
          </p:cNvPicPr>
          <p:nvPr/>
        </p:nvPicPr>
        <p:blipFill>
          <a:blip r:embed="rId3"/>
          <a:srcRect t="3376"/>
          <a:stretch>
            <a:fillRect/>
          </a:stretch>
        </p:blipFill>
        <p:spPr>
          <a:xfrm>
            <a:off x="0" y="1"/>
            <a:ext cx="7010400" cy="35110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10400" y="1447801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=24.89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 descr="lgB_Vxy_z47_t847.tiff"/>
          <p:cNvPicPr>
            <a:picLocks noChangeAspect="1"/>
          </p:cNvPicPr>
          <p:nvPr/>
        </p:nvPicPr>
        <p:blipFill>
          <a:blip r:embed="rId2"/>
          <a:srcRect t="4984"/>
          <a:stretch>
            <a:fillRect/>
          </a:stretch>
        </p:blipFill>
        <p:spPr>
          <a:xfrm>
            <a:off x="1" y="3405377"/>
            <a:ext cx="7010399" cy="3452622"/>
          </a:xfrm>
          <a:prstGeom prst="rect">
            <a:avLst/>
          </a:prstGeom>
        </p:spPr>
      </p:pic>
      <p:pic>
        <p:nvPicPr>
          <p:cNvPr id="4" name="Picture 3" descr="B_Bxy_z47_t847.tiff"/>
          <p:cNvPicPr>
            <a:picLocks noChangeAspect="1"/>
          </p:cNvPicPr>
          <p:nvPr/>
        </p:nvPicPr>
        <p:blipFill>
          <a:blip r:embed="rId3"/>
          <a:srcRect t="4984"/>
          <a:stretch>
            <a:fillRect/>
          </a:stretch>
        </p:blipFill>
        <p:spPr>
          <a:xfrm>
            <a:off x="1" y="0"/>
            <a:ext cx="7010399" cy="34526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10400" y="1447801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=23.53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lgB_Bxy_z47_t782.tiff"/>
          <p:cNvPicPr>
            <a:picLocks noChangeAspect="1"/>
          </p:cNvPicPr>
          <p:nvPr/>
        </p:nvPicPr>
        <p:blipFill>
          <a:blip r:embed="rId2"/>
          <a:srcRect t="4984"/>
          <a:stretch>
            <a:fillRect/>
          </a:stretch>
        </p:blipFill>
        <p:spPr>
          <a:xfrm>
            <a:off x="-1" y="3405376"/>
            <a:ext cx="7010401" cy="3452623"/>
          </a:xfrm>
          <a:prstGeom prst="rect">
            <a:avLst/>
          </a:prstGeom>
        </p:spPr>
      </p:pic>
      <p:pic>
        <p:nvPicPr>
          <p:cNvPr id="4" name="Picture 3" descr="B_Bxy_z47_t782.tiff"/>
          <p:cNvPicPr>
            <a:picLocks noChangeAspect="1"/>
          </p:cNvPicPr>
          <p:nvPr/>
        </p:nvPicPr>
        <p:blipFill>
          <a:blip r:embed="rId3"/>
          <a:srcRect t="4984"/>
          <a:stretch>
            <a:fillRect/>
          </a:stretch>
        </p:blipFill>
        <p:spPr>
          <a:xfrm>
            <a:off x="0" y="1"/>
            <a:ext cx="7010400" cy="34526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10400" y="1447801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=21.72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lgB_Vxy_z47_t748.tiff"/>
          <p:cNvPicPr>
            <a:picLocks noChangeAspect="1"/>
          </p:cNvPicPr>
          <p:nvPr/>
        </p:nvPicPr>
        <p:blipFill>
          <a:blip r:embed="rId2"/>
          <a:srcRect t="3376"/>
          <a:stretch>
            <a:fillRect/>
          </a:stretch>
        </p:blipFill>
        <p:spPr>
          <a:xfrm>
            <a:off x="1" y="3396552"/>
            <a:ext cx="6911376" cy="3461448"/>
          </a:xfrm>
          <a:prstGeom prst="rect">
            <a:avLst/>
          </a:prstGeom>
        </p:spPr>
      </p:pic>
      <p:pic>
        <p:nvPicPr>
          <p:cNvPr id="6" name="Picture 5" descr="B_Bxy_z47_t748.tiff"/>
          <p:cNvPicPr>
            <a:picLocks noChangeAspect="1"/>
          </p:cNvPicPr>
          <p:nvPr/>
        </p:nvPicPr>
        <p:blipFill>
          <a:blip r:embed="rId3"/>
          <a:srcRect t="3376"/>
          <a:stretch>
            <a:fillRect/>
          </a:stretch>
        </p:blipFill>
        <p:spPr>
          <a:xfrm>
            <a:off x="-1" y="0"/>
            <a:ext cx="6911377" cy="34614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10400" y="9144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=20.78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B_Bxy_z47_t727.tiff"/>
          <p:cNvPicPr>
            <a:picLocks noChangeAspect="1"/>
          </p:cNvPicPr>
          <p:nvPr/>
        </p:nvPicPr>
        <p:blipFill>
          <a:blip r:embed="rId2"/>
          <a:srcRect t="3376"/>
          <a:stretch>
            <a:fillRect/>
          </a:stretch>
        </p:blipFill>
        <p:spPr>
          <a:xfrm>
            <a:off x="0" y="1"/>
            <a:ext cx="7010400" cy="3511042"/>
          </a:xfrm>
          <a:prstGeom prst="rect">
            <a:avLst/>
          </a:prstGeom>
        </p:spPr>
      </p:pic>
      <p:pic>
        <p:nvPicPr>
          <p:cNvPr id="7" name="Picture 6" descr="LgB_Bxy_z47_t727.tiff"/>
          <p:cNvPicPr>
            <a:picLocks noChangeAspect="1"/>
          </p:cNvPicPr>
          <p:nvPr/>
        </p:nvPicPr>
        <p:blipFill>
          <a:blip r:embed="rId3"/>
          <a:srcRect t="4984"/>
          <a:stretch>
            <a:fillRect/>
          </a:stretch>
        </p:blipFill>
        <p:spPr>
          <a:xfrm>
            <a:off x="0" y="3405377"/>
            <a:ext cx="7010400" cy="34526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10400" y="1447801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=20.19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Top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Bottom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V vectors</a:t>
            </a:r>
          </a:p>
          <a:p>
            <a:pPr algn="ctr"/>
            <a:r>
              <a:rPr lang="en-US" sz="2800" dirty="0" err="1" smtClean="0">
                <a:latin typeface="Times New Roman"/>
                <a:cs typeface="Times New Roman"/>
              </a:rPr>
              <a:t>lg</a:t>
            </a:r>
            <a:r>
              <a:rPr lang="en-US" sz="2800" dirty="0" smtClean="0">
                <a:latin typeface="Times New Roman"/>
                <a:cs typeface="Times New Roman"/>
              </a:rPr>
              <a:t> 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 descr="B_Bxy_z47_t688.tiff"/>
          <p:cNvPicPr>
            <a:picLocks noChangeAspect="1"/>
          </p:cNvPicPr>
          <p:nvPr/>
        </p:nvPicPr>
        <p:blipFill>
          <a:blip r:embed="rId2"/>
          <a:srcRect t="4984"/>
          <a:stretch>
            <a:fillRect/>
          </a:stretch>
        </p:blipFill>
        <p:spPr>
          <a:xfrm>
            <a:off x="0" y="2354580"/>
            <a:ext cx="9144000" cy="45034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5200" y="1"/>
            <a:ext cx="2133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=19.11hrs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Picture 2" descr="B_Bxy_z47_t455.tiff"/>
          <p:cNvPicPr>
            <a:picLocks noChangeAspect="1"/>
          </p:cNvPicPr>
          <p:nvPr/>
        </p:nvPicPr>
        <p:blipFill>
          <a:blip r:embed="rId2"/>
          <a:srcRect t="3376"/>
          <a:stretch>
            <a:fillRect/>
          </a:stretch>
        </p:blipFill>
        <p:spPr>
          <a:xfrm>
            <a:off x="0" y="2278380"/>
            <a:ext cx="9144000" cy="45796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5200" y="1"/>
            <a:ext cx="2133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/>
              <a:t>t</a:t>
            </a:r>
            <a:r>
              <a:rPr lang="en-US" sz="2800" b="1" dirty="0" smtClean="0"/>
              <a:t>=12.64 hrs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vectors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B (</a:t>
            </a:r>
            <a:r>
              <a:rPr lang="en-US" sz="2800" dirty="0" err="1" smtClean="0">
                <a:latin typeface="Times New Roman"/>
                <a:cs typeface="Times New Roman"/>
              </a:rPr>
              <a:t>kG</a:t>
            </a:r>
            <a:r>
              <a:rPr lang="en-US" sz="2800" dirty="0" smtClean="0">
                <a:latin typeface="Times New Roman"/>
                <a:cs typeface="Times New Roman"/>
              </a:rPr>
              <a:t>)</a:t>
            </a:r>
          </a:p>
          <a:p>
            <a:pPr algn="ctr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 descr="I_By_AR_2-25_t126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-76200"/>
            <a:ext cx="7162800" cy="700708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952986" y="533399"/>
            <a:ext cx="2191014" cy="618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SPOTS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Intensity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</a:t>
            </a:r>
            <a:r>
              <a:rPr kumimoji="0" lang="en-US" sz="3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vertical</a:t>
            </a:r>
            <a:r>
              <a:rPr kumimoji="0" lang="en-US" sz="3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-2.5 blue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-2 green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,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2 yellow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/>
                <a:ea typeface="+mj-ea"/>
                <a:cs typeface="Times"/>
              </a:rPr>
              <a:t>2.5 red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US" sz="36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86600" y="274638"/>
            <a:ext cx="2057400" cy="3154362"/>
          </a:xfrm>
        </p:spPr>
        <p:txBody>
          <a:bodyPr/>
          <a:lstStyle/>
          <a:p>
            <a:r>
              <a:rPr lang="en-US" sz="3600" dirty="0" smtClean="0"/>
              <a:t>Proto-Spot 1 Evolution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286625" y="3657600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Flux increase has</a:t>
            </a:r>
          </a:p>
          <a:p>
            <a:r>
              <a:rPr lang="en-US" dirty="0" smtClean="0"/>
              <a:t>stopped, </a:t>
            </a:r>
          </a:p>
          <a:p>
            <a:r>
              <a:rPr lang="en-US" dirty="0" smtClean="0"/>
              <a:t>~1x10</a:t>
            </a:r>
            <a:r>
              <a:rPr lang="en-US" baseline="30000" dirty="0" smtClean="0"/>
              <a:t>19</a:t>
            </a:r>
            <a:r>
              <a:rPr lang="en-US" dirty="0" smtClean="0"/>
              <a:t> </a:t>
            </a:r>
            <a:r>
              <a:rPr lang="en-US" dirty="0" err="1" smtClean="0"/>
              <a:t>Mx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smtClean="0"/>
              <a:t>this spot</a:t>
            </a:r>
            <a:endParaRPr lang="en-US" dirty="0"/>
          </a:p>
        </p:txBody>
      </p:sp>
      <p:pic>
        <p:nvPicPr>
          <p:cNvPr id="6" name="spot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624" y="274638"/>
            <a:ext cx="1857375" cy="2544762"/>
          </a:xfrm>
        </p:spPr>
        <p:txBody>
          <a:bodyPr/>
          <a:lstStyle/>
          <a:p>
            <a:r>
              <a:rPr lang="en-US" dirty="0" smtClean="0"/>
              <a:t>Proto Spot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spot2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0" y="274638"/>
            <a:ext cx="1905000" cy="3154362"/>
          </a:xfrm>
        </p:spPr>
        <p:txBody>
          <a:bodyPr/>
          <a:lstStyle/>
          <a:p>
            <a:r>
              <a:rPr lang="en-US" dirty="0" smtClean="0"/>
              <a:t>Proto Spot 3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disappearing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spot3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86625" cy="6858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1016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3160</TotalTime>
  <Words>405</Words>
  <Application>Microsoft Macintosh PowerPoint</Application>
  <PresentationFormat>On-screen Show (4:3)</PresentationFormat>
  <Paragraphs>115</Paragraphs>
  <Slides>18</Slides>
  <Notes>1</Notes>
  <HiddenSlides>0</HiddenSlides>
  <MMClips>6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Emerging Flux  &amp; proto Active Region Simulations</vt:lpstr>
      <vt:lpstr>         http://steinr.pa.msu.edu/~bob/data.html  </vt:lpstr>
      <vt:lpstr>The Simulation</vt:lpstr>
      <vt:lpstr>Emerging Magnetic Flux ΙBΙ &amp; Velocity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Proto-Spot 1 Evolution </vt:lpstr>
      <vt:lpstr>Proto Spot 2</vt:lpstr>
      <vt:lpstr>Proto Spot 3  disappearing 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Magneto-Convection Simulations</dc:title>
  <dc:creator>Bob Stein</dc:creator>
  <cp:lastModifiedBy>Bob Stein</cp:lastModifiedBy>
  <cp:revision>108</cp:revision>
  <dcterms:created xsi:type="dcterms:W3CDTF">2011-02-09T17:24:57Z</dcterms:created>
  <dcterms:modified xsi:type="dcterms:W3CDTF">2011-02-09T17:49:30Z</dcterms:modified>
</cp:coreProperties>
</file>