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70" r:id="rId3"/>
    <p:sldId id="258" r:id="rId4"/>
    <p:sldId id="271" r:id="rId5"/>
    <p:sldId id="259" r:id="rId6"/>
    <p:sldId id="267" r:id="rId7"/>
    <p:sldId id="268" r:id="rId8"/>
    <p:sldId id="269" r:id="rId9"/>
    <p:sldId id="277" r:id="rId10"/>
    <p:sldId id="260" r:id="rId11"/>
    <p:sldId id="275" r:id="rId12"/>
    <p:sldId id="276" r:id="rId13"/>
    <p:sldId id="272" r:id="rId14"/>
    <p:sldId id="261" r:id="rId15"/>
    <p:sldId id="262" r:id="rId16"/>
    <p:sldId id="274" r:id="rId17"/>
    <p:sldId id="263" r:id="rId18"/>
    <p:sldId id="264" r:id="rId19"/>
    <p:sldId id="265" r:id="rId20"/>
    <p:sldId id="266" r:id="rId21"/>
    <p:sldId id="273" r:id="rId22"/>
    <p:sldId id="282" r:id="rId23"/>
    <p:sldId id="278" r:id="rId24"/>
    <p:sldId id="279" r:id="rId25"/>
    <p:sldId id="280" r:id="rId26"/>
    <p:sldId id="281" r:id="rId27"/>
    <p:sldId id="285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810A7-31A2-F94B-A95E-89EDE5EFFFCF}" type="datetimeFigureOut">
              <a:rPr lang="en-US" smtClean="0"/>
              <a:t>5/8/13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28293-B089-6541-98EB-00E006163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61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Physical reason: pressure fluctuation -&gt;</a:t>
            </a:r>
            <a:r>
              <a:rPr lang="en-US" baseline="0" dirty="0" smtClean="0"/>
              <a:t> density fluctuation ~ dxi/</a:t>
            </a:r>
            <a:r>
              <a:rPr lang="en-US" baseline="0" dirty="0" err="1" smtClean="0"/>
              <a:t>dz</a:t>
            </a:r>
            <a:r>
              <a:rPr lang="en-US" baseline="0" dirty="0" smtClean="0"/>
              <a:t> = k*xi -&gt; at cutoff frequency, so compression is very small unless amplitude is very large.</a:t>
            </a:r>
          </a:p>
          <a:p>
            <a:r>
              <a:rPr lang="en-US" baseline="0" dirty="0" smtClean="0"/>
              <a:t>Further, waves with frequency below the cutoff frequency will by attenuated with height, so the period of observed waves will decrease with height.</a:t>
            </a:r>
          </a:p>
          <a:p>
            <a:r>
              <a:rPr lang="en-US" baseline="0" dirty="0" smtClean="0"/>
              <a:t>Problem: observed oscillation frequency in photosphere is lower than the cutoff frequency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10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observed oscillations are</a:t>
            </a:r>
            <a:r>
              <a:rPr lang="en-US" baseline="0" dirty="0" smtClean="0"/>
              <a:t> evanescent, not propagating, and oscillations are observed from CZ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9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wake dies out quicker than</a:t>
            </a:r>
            <a:r>
              <a:rPr lang="en-US" baseline="0" dirty="0" smtClean="0"/>
              <a:t> length of observed oscillation </a:t>
            </a:r>
            <a:r>
              <a:rPr lang="en-US" baseline="0" dirty="0" err="1" smtClean="0"/>
              <a:t>choherence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5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Length=2.8</a:t>
            </a:r>
            <a:r>
              <a:rPr lang="en-US" baseline="0" dirty="0" smtClean="0"/>
              <a:t> Mm, Mean temperature = 7500 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57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Propagate</a:t>
            </a:r>
            <a:r>
              <a:rPr lang="en-US" baseline="0" dirty="0" smtClean="0"/>
              <a:t> in interior where temperature and sound speed vary slowly, but s[</a:t>
            </a:r>
            <a:r>
              <a:rPr lang="en-US" baseline="0" dirty="0" err="1" smtClean="0"/>
              <a:t>herical</a:t>
            </a:r>
            <a:r>
              <a:rPr lang="en-US" baseline="0" dirty="0" smtClean="0"/>
              <a:t> effects are important.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21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Z</a:t>
            </a:r>
            <a:r>
              <a:rPr lang="en-US" smtClean="0"/>
              <a:t>= depth</a:t>
            </a:r>
          </a:p>
          <a:p>
            <a:r>
              <a:rPr lang="en-US" dirty="0" smtClean="0"/>
              <a:t>Confined to the near surface where temperature and square of sound speed increase linearly with depth,</a:t>
            </a:r>
            <a:r>
              <a:rPr lang="en-US" baseline="0" dirty="0" smtClean="0"/>
              <a:t> but spherical effects small because </a:t>
            </a:r>
            <a:r>
              <a:rPr lang="en-US" baseline="0" dirty="0" err="1" smtClean="0"/>
              <a:t>r≈R</a:t>
            </a:r>
            <a:r>
              <a:rPr lang="en-US" baseline="0" dirty="0" smtClean="0">
                <a:latin typeface="Wingdings"/>
                <a:ea typeface="Wingdings"/>
                <a:cs typeface="Wingdings"/>
                <a:sym typeface="Wingdings"/>
              </a:rPr>
              <a:t>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50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Problems: Size of oscillating regions larger than granules,</a:t>
            </a:r>
            <a:r>
              <a:rPr lang="en-US" baseline="0" dirty="0" smtClean="0"/>
              <a:t> no observed correlation with granules, lifetime of individual oscillations longer than granules</a:t>
            </a:r>
          </a:p>
          <a:p>
            <a:r>
              <a:rPr lang="en-US" baseline="0" dirty="0" smtClean="0"/>
              <a:t>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6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Problems: frequency too high, period ~ 20-60 sec &lt;&lt; 300 sec.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08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difficult calculation,</a:t>
            </a:r>
            <a:r>
              <a:rPr lang="en-US" baseline="0" dirty="0" smtClean="0"/>
              <a:t> much disagreement </a:t>
            </a:r>
            <a:r>
              <a:rPr lang="en-US" baseline="0" dirty="0" err="1" smtClean="0"/>
              <a:t>amoung</a:t>
            </a:r>
            <a:r>
              <a:rPr lang="en-US" baseline="0" dirty="0" smtClean="0"/>
              <a:t> authors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8293-B089-6541-98EB-00E0061637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6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61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8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6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5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6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2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6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4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0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1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5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16DDB-9A72-AD44-BEDD-44A16FF74F3F}" type="datetimeFigureOut">
              <a:rPr lang="en-US" smtClean="0"/>
              <a:t>5/8/13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86717-D7F0-3746-A1C9-FBA5CA4239A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k-om-sim-bg.tif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069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0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6.emf"/><Relationship Id="rId6" Type="http://schemas.openxmlformats.org/officeDocument/2006/relationships/image" Target="../media/image7.tif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6.tiff"/><Relationship Id="rId7" Type="http://schemas.openxmlformats.org/officeDocument/2006/relationships/image" Target="../media/image17.tiff"/><Relationship Id="rId8" Type="http://schemas.openxmlformats.org/officeDocument/2006/relationships/image" Target="../media/image11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4" Type="http://schemas.openxmlformats.org/officeDocument/2006/relationships/image" Target="../media/image24.tiff"/><Relationship Id="rId5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4" Type="http://schemas.openxmlformats.org/officeDocument/2006/relationships/image" Target="../media/image27.tiff"/><Relationship Id="rId5" Type="http://schemas.openxmlformats.org/officeDocument/2006/relationships/image" Target="../media/image28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4" Type="http://schemas.openxmlformats.org/officeDocument/2006/relationships/image" Target="../media/image30.tiff"/><Relationship Id="rId5" Type="http://schemas.openxmlformats.org/officeDocument/2006/relationships/image" Target="../media/image31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2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33.emf"/><Relationship Id="rId8" Type="http://schemas.openxmlformats.org/officeDocument/2006/relationships/oleObject" Target="../embeddings/oleObject4.bin"/><Relationship Id="rId9" Type="http://schemas.openxmlformats.org/officeDocument/2006/relationships/image" Target="../media/image3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4" Type="http://schemas.openxmlformats.org/officeDocument/2006/relationships/image" Target="../media/image38.tiff"/><Relationship Id="rId5" Type="http://schemas.openxmlformats.org/officeDocument/2006/relationships/image" Target="../media/image39.tiff"/><Relationship Id="rId6" Type="http://schemas.openxmlformats.org/officeDocument/2006/relationships/image" Target="../media/image40.tiff"/><Relationship Id="rId7" Type="http://schemas.openxmlformats.org/officeDocument/2006/relationships/image" Target="../media/image41.tif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3429000"/>
          </a:xfrm>
        </p:spPr>
        <p:txBody>
          <a:bodyPr>
            <a:noAutofit/>
          </a:bodyPr>
          <a:lstStyle/>
          <a:p>
            <a:r>
              <a:rPr lang="en-US" sz="4800" dirty="0" smtClean="0"/>
              <a:t>Models of the 5-Minute</a:t>
            </a:r>
            <a:br>
              <a:rPr lang="en-US" sz="4800" dirty="0" smtClean="0"/>
            </a:br>
            <a:r>
              <a:rPr lang="en-US" sz="4800" dirty="0" smtClean="0"/>
              <a:t>Oscillation &amp; their Excitation</a:t>
            </a:r>
            <a:endParaRPr lang="en-US" sz="4800" dirty="0">
              <a:latin typeface="Apple Casual"/>
              <a:cs typeface="Apple Casu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191000"/>
            <a:ext cx="8001000" cy="23939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Bob Stein – Michigan State U.</a:t>
            </a:r>
          </a:p>
          <a:p>
            <a:pPr marL="514350" indent="-514350"/>
            <a:endParaRPr lang="en-US" sz="2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we know about the solar oscillations way back then?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Broad, featureless spectrum with maximum ~ 300 s.</a:t>
            </a:r>
          </a:p>
          <a:p>
            <a:r>
              <a:rPr lang="en-US" dirty="0" smtClean="0">
                <a:latin typeface="Times"/>
                <a:cs typeface="Times"/>
              </a:rPr>
              <a:t>Period of maximum decreases with increasing height in the atmosphere</a:t>
            </a:r>
          </a:p>
          <a:p>
            <a:r>
              <a:rPr lang="en-US" dirty="0" smtClean="0">
                <a:latin typeface="Times"/>
                <a:cs typeface="Times"/>
              </a:rPr>
              <a:t>Oscillations are standing waves: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Intensity leads velocity by ~ 90</a:t>
            </a:r>
            <a:r>
              <a:rPr lang="en-US" baseline="30000" dirty="0" smtClean="0">
                <a:latin typeface="Times"/>
                <a:cs typeface="Times"/>
              </a:rPr>
              <a:t>o</a:t>
            </a:r>
            <a:r>
              <a:rPr lang="en-US" dirty="0" smtClean="0">
                <a:latin typeface="Times"/>
                <a:cs typeface="Times"/>
              </a:rPr>
              <a:t> 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Waves are in phase over range of heights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206577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587" y="274637"/>
            <a:ext cx="2370396" cy="6280427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"/>
                <a:cs typeface="Times"/>
              </a:rPr>
              <a:t>Oscillation spectrum</a:t>
            </a:r>
            <a:br>
              <a:rPr lang="en-US" sz="3600" dirty="0" smtClean="0">
                <a:latin typeface="Times"/>
                <a:cs typeface="Times"/>
              </a:rPr>
            </a:br>
            <a:r>
              <a:rPr lang="en-US" sz="2400" dirty="0" smtClean="0">
                <a:latin typeface="Times"/>
                <a:cs typeface="Times"/>
              </a:rPr>
              <a:t>(</a:t>
            </a:r>
            <a:r>
              <a:rPr lang="en-US" sz="2400" dirty="0" err="1">
                <a:latin typeface="Times"/>
                <a:cs typeface="Times"/>
              </a:rPr>
              <a:t>O</a:t>
            </a:r>
            <a:r>
              <a:rPr lang="en-US" sz="2400" dirty="0" err="1" smtClean="0">
                <a:latin typeface="Times"/>
                <a:cs typeface="Times"/>
              </a:rPr>
              <a:t>rrall</a:t>
            </a:r>
            <a:r>
              <a:rPr lang="en-US" sz="2400" dirty="0" smtClean="0">
                <a:latin typeface="Times"/>
                <a:cs typeface="Times"/>
              </a:rPr>
              <a:t> 1966)</a:t>
            </a:r>
            <a:endParaRPr lang="en-US" sz="2400" dirty="0">
              <a:latin typeface="Times"/>
              <a:cs typeface="Times"/>
            </a:endParaRPr>
          </a:p>
        </p:txBody>
      </p:sp>
      <p:pic>
        <p:nvPicPr>
          <p:cNvPr id="5" name="Picture 4" descr="5min_spec_orrall.66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787" y="11855"/>
            <a:ext cx="6612017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858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474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1" y="274637"/>
            <a:ext cx="2723322" cy="6053275"/>
          </a:xfrm>
        </p:spPr>
        <p:txBody>
          <a:bodyPr/>
          <a:lstStyle/>
          <a:p>
            <a:r>
              <a:rPr lang="en-US" dirty="0" smtClean="0"/>
              <a:t>V-I phase</a:t>
            </a:r>
            <a:br>
              <a:rPr lang="en-US" dirty="0" smtClean="0"/>
            </a:br>
            <a:r>
              <a:rPr lang="en-US" dirty="0" smtClean="0"/>
              <a:t>Fe 5576</a:t>
            </a:r>
            <a:br>
              <a:rPr lang="en-US" dirty="0" smtClean="0"/>
            </a:br>
            <a:r>
              <a:rPr lang="en-US" sz="2000" dirty="0" err="1" smtClean="0">
                <a:latin typeface="Times"/>
                <a:cs typeface="Times"/>
              </a:rPr>
              <a:t>Lites</a:t>
            </a:r>
            <a:r>
              <a:rPr lang="en-US" sz="2000" dirty="0" smtClean="0">
                <a:latin typeface="Times"/>
                <a:cs typeface="Times"/>
              </a:rPr>
              <a:t> &amp; </a:t>
            </a:r>
            <a:r>
              <a:rPr lang="en-US" sz="2000" dirty="0" err="1" smtClean="0">
                <a:latin typeface="Times"/>
                <a:cs typeface="Times"/>
              </a:rPr>
              <a:t>Chipman</a:t>
            </a:r>
            <a:r>
              <a:rPr lang="en-US" sz="2000" dirty="0" smtClean="0">
                <a:latin typeface="Times"/>
                <a:cs typeface="Times"/>
              </a:rPr>
              <a:t> 1979</a:t>
            </a:r>
            <a:br>
              <a:rPr lang="en-US" sz="2000" dirty="0" smtClean="0">
                <a:latin typeface="Times"/>
                <a:cs typeface="Times"/>
              </a:rPr>
            </a:br>
            <a:r>
              <a:rPr lang="en-US" sz="2000" dirty="0">
                <a:latin typeface="Times"/>
                <a:cs typeface="Times"/>
              </a:rPr>
              <a:t/>
            </a:r>
            <a:br>
              <a:rPr lang="en-US" sz="2000" dirty="0">
                <a:latin typeface="Times"/>
                <a:cs typeface="Times"/>
              </a:rPr>
            </a:br>
            <a:r>
              <a:rPr lang="en-US" sz="2000" dirty="0" smtClean="0">
                <a:latin typeface="Times"/>
                <a:cs typeface="Times"/>
              </a:rPr>
              <a:t>At low frequency: in phase = intensity of granules;</a:t>
            </a:r>
            <a:br>
              <a:rPr lang="en-US" sz="2000" dirty="0" smtClean="0">
                <a:latin typeface="Times"/>
                <a:cs typeface="Times"/>
              </a:rPr>
            </a:br>
            <a:r>
              <a:rPr lang="en-US" sz="2000" dirty="0" smtClean="0">
                <a:latin typeface="Times"/>
                <a:cs typeface="Times"/>
              </a:rPr>
              <a:t>At high frequency: in phase = propagating acoustic waves;</a:t>
            </a:r>
            <a:br>
              <a:rPr lang="en-US" sz="2000" dirty="0" smtClean="0">
                <a:latin typeface="Times"/>
                <a:cs typeface="Times"/>
              </a:rPr>
            </a:br>
            <a:r>
              <a:rPr lang="en-US" sz="2000" dirty="0" smtClean="0">
                <a:latin typeface="Times"/>
                <a:cs typeface="Times"/>
              </a:rPr>
              <a:t>At 5 min (ω~0.02):</a:t>
            </a:r>
            <a:br>
              <a:rPr lang="en-US" sz="2000" dirty="0" smtClean="0">
                <a:latin typeface="Times"/>
                <a:cs typeface="Times"/>
              </a:rPr>
            </a:br>
            <a:r>
              <a:rPr lang="en-US" sz="2000" dirty="0" smtClean="0">
                <a:latin typeface="Times"/>
                <a:cs typeface="Times"/>
              </a:rPr>
              <a:t> I leads V by ~ 90</a:t>
            </a:r>
            <a:r>
              <a:rPr lang="en-US" sz="2000" baseline="30000" dirty="0" smtClean="0">
                <a:latin typeface="Times"/>
                <a:cs typeface="Times"/>
              </a:rPr>
              <a:t>o</a:t>
            </a:r>
            <a:endParaRPr lang="en-US" sz="2000" baseline="30000" dirty="0">
              <a:latin typeface="Times"/>
              <a:cs typeface="Times"/>
            </a:endParaRPr>
          </a:p>
        </p:txBody>
      </p:sp>
      <p:pic>
        <p:nvPicPr>
          <p:cNvPr id="3" name="Picture 2" descr="Fe5576_V-I_phase-lites.79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759" y="585303"/>
            <a:ext cx="6123136" cy="58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3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Ringing of Atmosphere at Cutoff Frequency </a:t>
            </a:r>
          </a:p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Resonant </a:t>
            </a:r>
            <a:r>
              <a:rPr lang="en-US" dirty="0" err="1"/>
              <a:t>E</a:t>
            </a:r>
            <a:r>
              <a:rPr lang="en-US" dirty="0" err="1" smtClean="0"/>
              <a:t>igenmodes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96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174"/>
            <a:ext cx="8229600" cy="879522"/>
          </a:xfrm>
        </p:spPr>
        <p:txBody>
          <a:bodyPr/>
          <a:lstStyle/>
          <a:p>
            <a:r>
              <a:rPr lang="en-US" dirty="0" smtClean="0"/>
              <a:t>Cutoff Frequency Singularity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529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"/>
                <a:cs typeface="Times"/>
              </a:rPr>
              <a:t>For vertical, isothermal waves driven by pressure fluctuations (due to granules) the solution for the displacement is (Noyes 63)</a:t>
            </a:r>
          </a:p>
        </p:txBody>
      </p:sp>
      <p:pic>
        <p:nvPicPr>
          <p:cNvPr id="4" name="Picture 3" descr="disp_soln_isoth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840" y="2390624"/>
            <a:ext cx="5969000" cy="1206500"/>
          </a:xfrm>
          <a:prstGeom prst="rect">
            <a:avLst/>
          </a:prstGeom>
        </p:spPr>
      </p:pic>
      <p:pic>
        <p:nvPicPr>
          <p:cNvPr id="5" name="Picture 4" descr="kz_vertwave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294732"/>
            <a:ext cx="7975600" cy="1028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5131" y="3545186"/>
            <a:ext cx="3833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"/>
                <a:cs typeface="Times"/>
              </a:rPr>
              <a:t>Where the wave vector is</a:t>
            </a:r>
            <a:endParaRPr lang="en-US" sz="2800" dirty="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4522" y="5367604"/>
            <a:ext cx="685714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"/>
                <a:cs typeface="Times"/>
              </a:rPr>
              <a:t>So waves near the cutoff </a:t>
            </a:r>
            <a:r>
              <a:rPr lang="en-US" sz="2800" dirty="0" err="1" smtClean="0">
                <a:latin typeface="Times"/>
                <a:cs typeface="Times"/>
              </a:rPr>
              <a:t>frequency,υ</a:t>
            </a:r>
            <a:r>
              <a:rPr lang="en-US" sz="2800" baseline="-25000" dirty="0" err="1" smtClean="0">
                <a:latin typeface="Times"/>
                <a:cs typeface="Times"/>
              </a:rPr>
              <a:t>c</a:t>
            </a:r>
            <a:r>
              <a:rPr lang="en-US" sz="2800" dirty="0" smtClean="0">
                <a:latin typeface="Times"/>
                <a:cs typeface="Times"/>
              </a:rPr>
              <a:t> ~ 300 s, </a:t>
            </a:r>
          </a:p>
          <a:p>
            <a:r>
              <a:rPr lang="en-US" sz="2800" dirty="0" smtClean="0">
                <a:latin typeface="Times"/>
                <a:cs typeface="Times"/>
              </a:rPr>
              <a:t>will be preferentially </a:t>
            </a:r>
            <a:r>
              <a:rPr lang="en-US" sz="2800" dirty="0" err="1" smtClean="0">
                <a:latin typeface="Times"/>
                <a:cs typeface="Times"/>
              </a:rPr>
              <a:t>ampified</a:t>
            </a:r>
            <a:r>
              <a:rPr lang="en-US" sz="2800" dirty="0" smtClean="0">
                <a:latin typeface="Times"/>
                <a:cs typeface="Times"/>
              </a:rPr>
              <a:t>.</a:t>
            </a:r>
            <a:br>
              <a:rPr lang="en-US" sz="2800" dirty="0" smtClean="0">
                <a:latin typeface="Times"/>
                <a:cs typeface="Times"/>
              </a:rPr>
            </a:br>
            <a:r>
              <a:rPr lang="en-US" sz="2000" dirty="0">
                <a:latin typeface="Times"/>
                <a:cs typeface="Times"/>
              </a:rPr>
              <a:t>A</a:t>
            </a:r>
            <a:r>
              <a:rPr lang="en-US" sz="2000" dirty="0" smtClean="0">
                <a:latin typeface="Times"/>
                <a:cs typeface="Times"/>
              </a:rPr>
              <a:t>lso: Kato 1966, </a:t>
            </a:r>
            <a:r>
              <a:rPr lang="en-US" sz="2000" dirty="0" err="1" smtClean="0">
                <a:latin typeface="Times"/>
                <a:cs typeface="Times"/>
              </a:rPr>
              <a:t>Souffrin</a:t>
            </a:r>
            <a:r>
              <a:rPr lang="en-US" sz="2000" dirty="0" smtClean="0">
                <a:latin typeface="Times"/>
                <a:cs typeface="Times"/>
              </a:rPr>
              <a:t> 1966, 1970, Moore 1974</a:t>
            </a:r>
            <a:endParaRPr lang="en-US" sz="2000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428908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411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"/>
                <a:cs typeface="Times"/>
              </a:rPr>
              <a:t>Wave </a:t>
            </a:r>
            <a:br>
              <a:rPr lang="en-US" dirty="0" smtClean="0">
                <a:latin typeface="Times"/>
                <a:cs typeface="Times"/>
              </a:rPr>
            </a:br>
            <a:r>
              <a:rPr lang="en-US" dirty="0" smtClean="0">
                <a:latin typeface="Times"/>
                <a:cs typeface="Times"/>
              </a:rPr>
              <a:t>amplitude grows exponentially, but at </a:t>
            </a:r>
            <a:r>
              <a:rPr lang="en-US" dirty="0">
                <a:latin typeface="Times"/>
                <a:cs typeface="Times"/>
              </a:rPr>
              <a:t>non-propagating frequencies the </a:t>
            </a:r>
            <a:r>
              <a:rPr lang="en-US" dirty="0" smtClean="0">
                <a:latin typeface="Times"/>
                <a:cs typeface="Times"/>
              </a:rPr>
              <a:t>amplitude is damped</a:t>
            </a:r>
            <a:endParaRPr lang="en-US" dirty="0">
              <a:latin typeface="Times"/>
              <a:cs typeface="Time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304241"/>
              </p:ext>
            </p:extLst>
          </p:nvPr>
        </p:nvGraphicFramePr>
        <p:xfrm>
          <a:off x="702779" y="5051288"/>
          <a:ext cx="2835928" cy="1104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4" imgW="939800" imgH="304800" progId="Equation.3">
                  <p:embed/>
                </p:oleObj>
              </mc:Choice>
              <mc:Fallback>
                <p:oleObj name="Equation" r:id="rId4" imgW="939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2779" y="5051288"/>
                        <a:ext cx="2835928" cy="1104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wave_filter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79" y="1689651"/>
            <a:ext cx="5112833" cy="4019828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605130" y="6155981"/>
            <a:ext cx="2815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Noyes, 1963; </a:t>
            </a:r>
            <a:r>
              <a:rPr lang="en-US" dirty="0" err="1" smtClean="0">
                <a:latin typeface="Times"/>
                <a:cs typeface="Times"/>
              </a:rPr>
              <a:t>Souffrin</a:t>
            </a:r>
            <a:r>
              <a:rPr lang="en-US" dirty="0" smtClean="0">
                <a:latin typeface="Times"/>
                <a:cs typeface="Times"/>
              </a:rPr>
              <a:t>, 1966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6205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 wake</a:t>
            </a:r>
            <a:endParaRPr lang="en-US" dirty="0"/>
          </a:p>
        </p:txBody>
      </p:sp>
      <p:pic>
        <p:nvPicPr>
          <p:cNvPr id="3" name="Picture 2" descr="wave_wak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008" y="1417638"/>
            <a:ext cx="3854895" cy="5035826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06174" y="1461812"/>
            <a:ext cx="385124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"/>
                <a:cs typeface="Times"/>
              </a:rPr>
              <a:t>V</a:t>
            </a:r>
            <a:r>
              <a:rPr lang="en-US" baseline="-25000" dirty="0" err="1" smtClean="0">
                <a:latin typeface="Times"/>
                <a:cs typeface="Times"/>
              </a:rPr>
              <a:t>group</a:t>
            </a:r>
            <a:r>
              <a:rPr lang="en-US" dirty="0" smtClean="0">
                <a:latin typeface="Times"/>
                <a:cs typeface="Times"/>
              </a:rPr>
              <a:t> -&gt; 0  at </a:t>
            </a:r>
            <a:r>
              <a:rPr lang="en-US" dirty="0" err="1" smtClean="0">
                <a:latin typeface="Times"/>
                <a:cs typeface="Times"/>
              </a:rPr>
              <a:t>υ</a:t>
            </a:r>
            <a:r>
              <a:rPr lang="en-US" dirty="0" smtClean="0">
                <a:latin typeface="Times"/>
                <a:cs typeface="Times"/>
              </a:rPr>
              <a:t>-&gt;</a:t>
            </a:r>
            <a:r>
              <a:rPr lang="en-US" dirty="0" err="1" smtClean="0">
                <a:latin typeface="Times"/>
                <a:cs typeface="Times"/>
              </a:rPr>
              <a:t>υ</a:t>
            </a:r>
            <a:r>
              <a:rPr lang="en-US" baseline="-25000" dirty="0" err="1" smtClean="0">
                <a:latin typeface="Times"/>
                <a:cs typeface="Times"/>
              </a:rPr>
              <a:t>c</a:t>
            </a:r>
            <a:r>
              <a:rPr lang="en-US" dirty="0" smtClean="0">
                <a:latin typeface="Times"/>
                <a:cs typeface="Times"/>
              </a:rPr>
              <a:t> </a:t>
            </a:r>
          </a:p>
          <a:p>
            <a:r>
              <a:rPr lang="en-US" dirty="0" smtClean="0">
                <a:latin typeface="Times"/>
                <a:cs typeface="Times"/>
              </a:rPr>
              <a:t>Higher frequency waves run ahead,</a:t>
            </a:r>
          </a:p>
          <a:p>
            <a:r>
              <a:rPr lang="en-US" dirty="0" smtClean="0">
                <a:latin typeface="Times"/>
                <a:cs typeface="Times"/>
              </a:rPr>
              <a:t>Leave behind oscillating standing wake</a:t>
            </a:r>
            <a:br>
              <a:rPr lang="en-US" dirty="0" smtClean="0">
                <a:latin typeface="Times"/>
                <a:cs typeface="Times"/>
              </a:rPr>
            </a:br>
            <a:r>
              <a:rPr lang="en-US" dirty="0" smtClean="0">
                <a:latin typeface="Times"/>
                <a:cs typeface="Times"/>
              </a:rPr>
              <a:t>at </a:t>
            </a:r>
            <a:r>
              <a:rPr lang="en-US" dirty="0" err="1" smtClean="0">
                <a:latin typeface="Times"/>
                <a:cs typeface="Times"/>
              </a:rPr>
              <a:t>υ</a:t>
            </a:r>
            <a:r>
              <a:rPr lang="en-US" dirty="0" smtClean="0">
                <a:latin typeface="Times"/>
                <a:cs typeface="Times"/>
              </a:rPr>
              <a:t>=</a:t>
            </a:r>
            <a:r>
              <a:rPr lang="en-US" dirty="0" err="1" smtClean="0">
                <a:latin typeface="Times"/>
                <a:cs typeface="Times"/>
              </a:rPr>
              <a:t>υ</a:t>
            </a:r>
            <a:r>
              <a:rPr lang="en-US" baseline="-25000" dirty="0" err="1" smtClean="0">
                <a:latin typeface="Times"/>
                <a:cs typeface="Times"/>
              </a:rPr>
              <a:t>c</a:t>
            </a:r>
            <a:endParaRPr lang="en-US" baseline="-25000" dirty="0" smtClean="0">
              <a:latin typeface="Times"/>
              <a:cs typeface="Times"/>
            </a:endParaRPr>
          </a:p>
          <a:p>
            <a:endParaRPr lang="en-US" baseline="-25000" dirty="0">
              <a:latin typeface="Times"/>
              <a:cs typeface="Times"/>
            </a:endParaRPr>
          </a:p>
          <a:p>
            <a:endParaRPr lang="en-US" dirty="0">
              <a:latin typeface="Times"/>
              <a:cs typeface="Times"/>
            </a:endParaRPr>
          </a:p>
          <a:p>
            <a:endParaRPr lang="en-US" dirty="0">
              <a:latin typeface="Times"/>
              <a:cs typeface="Times"/>
            </a:endParaRPr>
          </a:p>
          <a:p>
            <a:r>
              <a:rPr lang="en-US" dirty="0" err="1" smtClean="0">
                <a:latin typeface="Times"/>
                <a:cs typeface="Times"/>
              </a:rPr>
              <a:t>Stix</a:t>
            </a:r>
            <a:r>
              <a:rPr lang="en-US" dirty="0">
                <a:latin typeface="Times"/>
                <a:cs typeface="Times"/>
              </a:rPr>
              <a:t> </a:t>
            </a:r>
            <a:r>
              <a:rPr lang="en-US" dirty="0" smtClean="0">
                <a:latin typeface="Times"/>
                <a:cs typeface="Times"/>
              </a:rPr>
              <a:t>1970</a:t>
            </a:r>
          </a:p>
        </p:txBody>
      </p:sp>
    </p:spTree>
    <p:extLst>
      <p:ext uri="{BB962C8B-B14F-4D97-AF65-F5344CB8AC3E}">
        <p14:creationId xmlns:p14="http://schemas.microsoft.com/office/powerpoint/2010/main" val="3535283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565" y="20638"/>
            <a:ext cx="8840456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Resonant Cavities</a:t>
            </a:r>
            <a:endParaRPr lang="en-US" dirty="0"/>
          </a:p>
        </p:txBody>
      </p:sp>
      <p:pic>
        <p:nvPicPr>
          <p:cNvPr id="5" name="Picture 4" descr="k-om_r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913" y="1193160"/>
            <a:ext cx="4942108" cy="492494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3391" y="1163638"/>
            <a:ext cx="308112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3 layer model:</a:t>
            </a:r>
          </a:p>
          <a:p>
            <a:r>
              <a:rPr lang="en-US" dirty="0" err="1" smtClean="0">
                <a:latin typeface="Times"/>
                <a:cs typeface="Times"/>
              </a:rPr>
              <a:t>T</a:t>
            </a:r>
            <a:r>
              <a:rPr lang="en-US" baseline="-25000" dirty="0" err="1" smtClean="0">
                <a:latin typeface="Times"/>
                <a:cs typeface="Times"/>
              </a:rPr>
              <a:t>min</a:t>
            </a:r>
            <a:r>
              <a:rPr lang="en-US" dirty="0" smtClean="0">
                <a:latin typeface="Times"/>
                <a:cs typeface="Times"/>
              </a:rPr>
              <a:t> = 4300</a:t>
            </a:r>
          </a:p>
          <a:p>
            <a:r>
              <a:rPr lang="en-US" dirty="0" smtClean="0">
                <a:latin typeface="Times"/>
                <a:cs typeface="Times"/>
              </a:rPr>
              <a:t>Chromosphere=10</a:t>
            </a:r>
            <a:r>
              <a:rPr lang="en-US" baseline="30000" dirty="0" smtClean="0">
                <a:latin typeface="Times"/>
                <a:cs typeface="Times"/>
              </a:rPr>
              <a:t>4</a:t>
            </a:r>
          </a:p>
          <a:p>
            <a:r>
              <a:rPr lang="en-US" dirty="0" smtClean="0">
                <a:latin typeface="Times"/>
                <a:cs typeface="Times"/>
              </a:rPr>
              <a:t>Corona or Interior=10</a:t>
            </a:r>
            <a:r>
              <a:rPr lang="en-US" baseline="30000" dirty="0" smtClean="0">
                <a:latin typeface="Times"/>
                <a:cs typeface="Times"/>
              </a:rPr>
              <a:t>6</a:t>
            </a:r>
            <a:endParaRPr lang="en-US" baseline="30000" dirty="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391" y="2556322"/>
            <a:ext cx="339034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Acoustic waves trapped between cool photosphere and hot corona (or interior), (region </a:t>
            </a:r>
            <a:r>
              <a:rPr lang="en-US" dirty="0" err="1" smtClean="0"/>
              <a:t>IIa</a:t>
            </a:r>
            <a:r>
              <a:rPr lang="en-US" dirty="0" smtClean="0"/>
              <a:t>),</a:t>
            </a:r>
          </a:p>
          <a:p>
            <a:r>
              <a:rPr lang="en-US" dirty="0" smtClean="0"/>
              <a:t>or in cool layer between 2 hot layers in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min</a:t>
            </a:r>
            <a:r>
              <a:rPr lang="en-US" dirty="0" smtClean="0"/>
              <a:t> region for </a:t>
            </a:r>
            <a:r>
              <a:rPr lang="en-US" dirty="0" err="1" smtClean="0"/>
              <a:t>ω</a:t>
            </a:r>
            <a:r>
              <a:rPr lang="en-US" dirty="0" smtClean="0"/>
              <a:t>&gt;</a:t>
            </a:r>
            <a:r>
              <a:rPr lang="en-US" dirty="0" err="1" smtClean="0"/>
              <a:t>ω</a:t>
            </a:r>
            <a:r>
              <a:rPr lang="en-US" baseline="-25000" dirty="0" err="1" smtClean="0"/>
              <a:t>ac</a:t>
            </a:r>
            <a:r>
              <a:rPr lang="en-US" dirty="0" smtClean="0"/>
              <a:t> (region </a:t>
            </a:r>
            <a:r>
              <a:rPr lang="en-US" dirty="0" err="1" smtClean="0"/>
              <a:t>Ia</a:t>
            </a:r>
            <a:r>
              <a:rPr lang="en-US" dirty="0"/>
              <a:t>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3391" y="4310655"/>
            <a:ext cx="33903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Gravity waves trapped in cool layer (N</a:t>
            </a:r>
            <a:r>
              <a:rPr lang="en-US" baseline="-25000" dirty="0" smtClean="0"/>
              <a:t>BV</a:t>
            </a:r>
            <a:r>
              <a:rPr lang="en-US" dirty="0" smtClean="0"/>
              <a:t> large) between 2 hot layers (N</a:t>
            </a:r>
            <a:r>
              <a:rPr lang="en-US" baseline="-25000" dirty="0" smtClean="0"/>
              <a:t>BV</a:t>
            </a:r>
            <a:r>
              <a:rPr lang="en-US" dirty="0" smtClean="0"/>
              <a:t> small) (region </a:t>
            </a:r>
            <a:r>
              <a:rPr lang="en-US" dirty="0" err="1" smtClean="0"/>
              <a:t>Ig</a:t>
            </a:r>
            <a:r>
              <a:rPr lang="en-US" dirty="0" smtClean="0"/>
              <a:t>),</a:t>
            </a:r>
          </a:p>
          <a:p>
            <a:r>
              <a:rPr lang="en-US" dirty="0"/>
              <a:t>o</a:t>
            </a:r>
            <a:r>
              <a:rPr lang="en-US" dirty="0" smtClean="0"/>
              <a:t>r between hot and cold layers (region </a:t>
            </a:r>
            <a:r>
              <a:rPr lang="en-US" dirty="0" err="1" smtClean="0"/>
              <a:t>Iig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3391" y="6118108"/>
            <a:ext cx="8525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Only region </a:t>
            </a:r>
            <a:r>
              <a:rPr lang="en-US" dirty="0" err="1" smtClean="0"/>
              <a:t>Iia</a:t>
            </a:r>
            <a:r>
              <a:rPr lang="en-US" dirty="0" smtClean="0"/>
              <a:t>, acoustic waves trapped below photosphere or in corona match observed oscillation frequency and horizontal wave number.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7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Resonant </a:t>
            </a:r>
            <a:r>
              <a:rPr lang="en-US" dirty="0" err="1" smtClean="0"/>
              <a:t>Eigenmodes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Cavity: the chromosphere</a:t>
            </a:r>
          </a:p>
          <a:p>
            <a:pPr lvl="1">
              <a:buFont typeface="Wingdings" charset="2"/>
              <a:buChar char="Ø"/>
            </a:pPr>
            <a:r>
              <a:rPr lang="en-US" dirty="0">
                <a:latin typeface="Times"/>
                <a:cs typeface="Times"/>
              </a:rPr>
              <a:t>B</a:t>
            </a:r>
            <a:r>
              <a:rPr lang="en-US" dirty="0" smtClean="0">
                <a:latin typeface="Times"/>
                <a:cs typeface="Times"/>
              </a:rPr>
              <a:t>ottom = cool photosphere (high cutoff frequency, steep density gradient) = rigid boundary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latin typeface="Times"/>
                <a:cs typeface="Times"/>
              </a:rPr>
              <a:t>Top = transition region (steep temperature, density gradient) = free boundary</a:t>
            </a:r>
            <a:endParaRPr lang="en-US" dirty="0">
              <a:latin typeface="Times"/>
              <a:cs typeface="Times"/>
            </a:endParaRPr>
          </a:p>
          <a:p>
            <a:pPr lvl="1">
              <a:buFont typeface="Wingdings" charset="2"/>
              <a:buChar char="Ø"/>
            </a:pPr>
            <a:r>
              <a:rPr lang="en-US" dirty="0" err="1" smtClean="0">
                <a:latin typeface="Times"/>
                <a:cs typeface="Times"/>
              </a:rPr>
              <a:t>Bahng</a:t>
            </a:r>
            <a:r>
              <a:rPr lang="en-US" dirty="0" smtClean="0">
                <a:latin typeface="Times"/>
                <a:cs typeface="Times"/>
              </a:rPr>
              <a:t> &amp; Schwarzschild 1963</a:t>
            </a:r>
            <a:br>
              <a:rPr lang="en-US" dirty="0" smtClean="0">
                <a:latin typeface="Times"/>
                <a:cs typeface="Times"/>
              </a:rPr>
            </a:br>
            <a:r>
              <a:rPr lang="en-US" dirty="0" smtClean="0">
                <a:latin typeface="Times"/>
                <a:cs typeface="Times"/>
              </a:rPr>
              <a:t>Meyer &amp; Schmidt 1966</a:t>
            </a:r>
            <a:br>
              <a:rPr lang="en-US" dirty="0" smtClean="0">
                <a:latin typeface="Times"/>
                <a:cs typeface="Times"/>
              </a:rPr>
            </a:br>
            <a:r>
              <a:rPr lang="en-US" dirty="0" smtClean="0">
                <a:latin typeface="Times"/>
                <a:cs typeface="Times"/>
              </a:rPr>
              <a:t>Uchida 1965, 1967</a:t>
            </a:r>
            <a:r>
              <a:rPr lang="en-US" dirty="0">
                <a:latin typeface="Times"/>
                <a:cs typeface="Times"/>
              </a:rPr>
              <a:t/>
            </a:r>
            <a:br>
              <a:rPr lang="en-US" dirty="0">
                <a:latin typeface="Times"/>
                <a:cs typeface="Times"/>
              </a:rPr>
            </a:br>
            <a:r>
              <a:rPr lang="en-US" dirty="0" smtClean="0">
                <a:latin typeface="Times"/>
                <a:cs typeface="Times"/>
              </a:rPr>
              <a:t>Stein &amp; </a:t>
            </a:r>
            <a:r>
              <a:rPr lang="en-US" dirty="0" err="1" smtClean="0">
                <a:latin typeface="Times"/>
                <a:cs typeface="Times"/>
              </a:rPr>
              <a:t>Leibacher</a:t>
            </a:r>
            <a:r>
              <a:rPr lang="en-US" dirty="0" smtClean="0">
                <a:latin typeface="Times"/>
                <a:cs typeface="Times"/>
              </a:rPr>
              <a:t> 1969</a:t>
            </a:r>
            <a:r>
              <a:rPr lang="en-US" dirty="0">
                <a:latin typeface="Times"/>
                <a:cs typeface="Times"/>
              </a:rPr>
              <a:t/>
            </a:r>
            <a:br>
              <a:rPr lang="en-US" dirty="0">
                <a:latin typeface="Times"/>
                <a:cs typeface="Times"/>
              </a:rPr>
            </a:br>
            <a:r>
              <a:rPr lang="en-US" dirty="0" smtClean="0">
                <a:latin typeface="Times"/>
                <a:cs typeface="Times"/>
              </a:rPr>
              <a:t>McKenzie 1971</a:t>
            </a:r>
          </a:p>
        </p:txBody>
      </p:sp>
    </p:spTree>
    <p:extLst>
      <p:ext uri="{BB962C8B-B14F-4D97-AF65-F5344CB8AC3E}">
        <p14:creationId xmlns:p14="http://schemas.microsoft.com/office/powerpoint/2010/main" val="82165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9710"/>
          </a:xfrm>
        </p:spPr>
        <p:txBody>
          <a:bodyPr/>
          <a:lstStyle/>
          <a:p>
            <a:r>
              <a:rPr lang="en-US" dirty="0" smtClean="0"/>
              <a:t>Structure in the Spectrum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6087" y="1600200"/>
            <a:ext cx="342347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"/>
                <a:cs typeface="Times"/>
              </a:rPr>
              <a:t>In 1968 Frazier observed some structure in the spectrum &amp; it was possible to quantify the cavity:</a:t>
            </a:r>
            <a:endParaRPr lang="en-US" dirty="0">
              <a:latin typeface="Times"/>
              <a:cs typeface="Times"/>
            </a:endParaRPr>
          </a:p>
        </p:txBody>
      </p:sp>
      <p:pic>
        <p:nvPicPr>
          <p:cNvPr id="6" name="Picture 5" descr="k-om-frazier.68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957" y="1225714"/>
            <a:ext cx="5201478" cy="5499770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cavity.tif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5"/>
          <a:stretch/>
        </p:blipFill>
        <p:spPr>
          <a:xfrm>
            <a:off x="457200" y="5311913"/>
            <a:ext cx="1727200" cy="442016"/>
          </a:xfrm>
          <a:prstGeom prst="rect">
            <a:avLst/>
          </a:prstGeom>
        </p:spPr>
      </p:pic>
      <p:pic>
        <p:nvPicPr>
          <p:cNvPr id="8" name="Picture 7" descr="cavity.tif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31"/>
          <a:stretch/>
        </p:blipFill>
        <p:spPr>
          <a:xfrm>
            <a:off x="420450" y="5775740"/>
            <a:ext cx="1727200" cy="4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88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2174" y="220870"/>
            <a:ext cx="626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vertically propagating waves the ratio of mode frequencies is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39693" y="652527"/>
            <a:ext cx="2939223" cy="914400"/>
            <a:chOff x="639693" y="1698967"/>
            <a:chExt cx="2939223" cy="914400"/>
          </a:xfrm>
        </p:grpSpPr>
        <p:pic>
          <p:nvPicPr>
            <p:cNvPr id="5" name="Picture 4" descr="mode_ratio.tif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125"/>
            <a:stretch/>
          </p:blipFill>
          <p:spPr>
            <a:xfrm>
              <a:off x="639693" y="1698967"/>
              <a:ext cx="1337090" cy="914400"/>
            </a:xfrm>
            <a:prstGeom prst="rect">
              <a:avLst/>
            </a:prstGeom>
          </p:spPr>
        </p:pic>
        <p:pic>
          <p:nvPicPr>
            <p:cNvPr id="6" name="Picture 5" descr="mode_ratio.tif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05"/>
            <a:stretch/>
          </p:blipFill>
          <p:spPr>
            <a:xfrm>
              <a:off x="1976783" y="1698967"/>
              <a:ext cx="1602133" cy="9144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552174" y="1597368"/>
            <a:ext cx="6058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 the vertical wave vectors for a free upper boundary are</a:t>
            </a:r>
            <a:endParaRPr lang="en-US" dirty="0"/>
          </a:p>
        </p:txBody>
      </p:sp>
      <p:pic>
        <p:nvPicPr>
          <p:cNvPr id="12" name="Picture 11" descr="mode_k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74" y="1966700"/>
            <a:ext cx="1524000" cy="749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9693" y="2727044"/>
            <a:ext cx="30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Thus the length of the cavity is</a:t>
            </a:r>
            <a:endParaRPr lang="en-US" dirty="0"/>
          </a:p>
        </p:txBody>
      </p:sp>
      <p:pic>
        <p:nvPicPr>
          <p:cNvPr id="14" name="Picture 13" descr="cavity_length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3" y="3103278"/>
            <a:ext cx="2489200" cy="825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47003" y="3371334"/>
            <a:ext cx="2204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here H=P/</a:t>
            </a:r>
            <a:r>
              <a:rPr lang="en-US" dirty="0" err="1" smtClean="0"/>
              <a:t>ρg</a:t>
            </a:r>
            <a:r>
              <a:rPr lang="en-US" dirty="0" smtClean="0"/>
              <a:t>=RT/μg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39693" y="4084344"/>
            <a:ext cx="53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</a:t>
            </a:r>
            <a:endParaRPr lang="en-US" dirty="0"/>
          </a:p>
        </p:txBody>
      </p:sp>
      <p:pic>
        <p:nvPicPr>
          <p:cNvPr id="17" name="Picture 16" descr="mode_cuttoff_ratio.tif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41"/>
          <a:stretch/>
        </p:blipFill>
        <p:spPr>
          <a:xfrm>
            <a:off x="1177483" y="3906693"/>
            <a:ext cx="2222500" cy="764698"/>
          </a:xfrm>
          <a:prstGeom prst="rect">
            <a:avLst/>
          </a:prstGeom>
        </p:spPr>
      </p:pic>
      <p:pic>
        <p:nvPicPr>
          <p:cNvPr id="19" name="Picture 18" descr="mode_cuttoff_ratio.tif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40"/>
          <a:stretch/>
        </p:blipFill>
        <p:spPr>
          <a:xfrm>
            <a:off x="3347003" y="4087042"/>
            <a:ext cx="2222500" cy="4442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157304" y="4087042"/>
            <a:ext cx="78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pic>
        <p:nvPicPr>
          <p:cNvPr id="21" name="Picture 20" descr="cutoff_freq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047" y="3805821"/>
            <a:ext cx="2527300" cy="863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39693" y="4669421"/>
            <a:ext cx="3024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Thus the mean temperature is</a:t>
            </a:r>
            <a:endParaRPr lang="en-US" dirty="0"/>
          </a:p>
        </p:txBody>
      </p:sp>
      <p:pic>
        <p:nvPicPr>
          <p:cNvPr id="24" name="Picture 23" descr="temperature.tif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32"/>
          <a:stretch/>
        </p:blipFill>
        <p:spPr>
          <a:xfrm>
            <a:off x="640687" y="5160226"/>
            <a:ext cx="3048000" cy="388455"/>
          </a:xfrm>
          <a:prstGeom prst="rect">
            <a:avLst/>
          </a:prstGeom>
        </p:spPr>
      </p:pic>
      <p:pic>
        <p:nvPicPr>
          <p:cNvPr id="25" name="Picture 24" descr="temperature.tif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6" t="32413"/>
          <a:stretch/>
        </p:blipFill>
        <p:spPr>
          <a:xfrm>
            <a:off x="3062632" y="4991645"/>
            <a:ext cx="2194062" cy="763932"/>
          </a:xfrm>
          <a:prstGeom prst="rect">
            <a:avLst/>
          </a:prstGeom>
        </p:spPr>
      </p:pic>
      <p:pic>
        <p:nvPicPr>
          <p:cNvPr id="26" name="Picture 25" descr="cavity.tif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5"/>
          <a:stretch/>
        </p:blipFill>
        <p:spPr>
          <a:xfrm>
            <a:off x="552174" y="6228522"/>
            <a:ext cx="1727200" cy="44201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40687" y="5769970"/>
            <a:ext cx="7212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Hence, from Frazier’s observations the cavity’s length and temperature are</a:t>
            </a:r>
            <a:endParaRPr lang="en-US" dirty="0"/>
          </a:p>
        </p:txBody>
      </p:sp>
      <p:pic>
        <p:nvPicPr>
          <p:cNvPr id="28" name="Picture 27" descr="cavity.tif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31"/>
          <a:stretch/>
        </p:blipFill>
        <p:spPr>
          <a:xfrm>
            <a:off x="2536383" y="6217203"/>
            <a:ext cx="1727200" cy="4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97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Cavity: Photosphere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"/>
                <a:cs typeface="Times"/>
              </a:rPr>
              <a:t>Non-divergent, surface gravity waves (f-mode) </a:t>
            </a:r>
            <a:r>
              <a:rPr lang="en-US" sz="2800" dirty="0" err="1" smtClean="0">
                <a:latin typeface="Times"/>
                <a:cs typeface="Times"/>
              </a:rPr>
              <a:t>ω</a:t>
            </a:r>
            <a:r>
              <a:rPr lang="en-US" sz="2800" dirty="0" smtClean="0">
                <a:latin typeface="Times"/>
                <a:cs typeface="Times"/>
              </a:rPr>
              <a:t>=√</a:t>
            </a:r>
            <a:r>
              <a:rPr lang="en-US" sz="2800" dirty="0" err="1" smtClean="0">
                <a:latin typeface="Times"/>
                <a:cs typeface="Times"/>
              </a:rPr>
              <a:t>gk.</a:t>
            </a:r>
            <a:r>
              <a:rPr lang="en-US" sz="2800" dirty="0" smtClean="0">
                <a:latin typeface="Times"/>
                <a:cs typeface="Times"/>
              </a:rPr>
              <a:t> Boundary conditions: chromosphere-corona transition region is free surface, interior has increasing scale height H (</a:t>
            </a:r>
            <a:r>
              <a:rPr lang="en-US" sz="2800" dirty="0" err="1" smtClean="0">
                <a:latin typeface="Times"/>
                <a:cs typeface="Times"/>
              </a:rPr>
              <a:t>temperture</a:t>
            </a:r>
            <a:r>
              <a:rPr lang="en-US" sz="2800" dirty="0" smtClean="0">
                <a:latin typeface="Times"/>
                <a:cs typeface="Times"/>
              </a:rPr>
              <a:t>). </a:t>
            </a:r>
            <a:r>
              <a:rPr lang="en-US" sz="2400" dirty="0" smtClean="0">
                <a:latin typeface="Times"/>
                <a:cs typeface="Times"/>
              </a:rPr>
              <a:t>(Jones 1969)</a:t>
            </a:r>
          </a:p>
          <a:p>
            <a:r>
              <a:rPr lang="en-US" sz="2800" dirty="0" smtClean="0">
                <a:latin typeface="Times"/>
                <a:cs typeface="Times"/>
              </a:rPr>
              <a:t>Trapped internal gravity waves </a:t>
            </a:r>
            <a:r>
              <a:rPr lang="en-US" sz="2400" dirty="0" smtClean="0">
                <a:latin typeface="Times"/>
                <a:cs typeface="Times"/>
              </a:rPr>
              <a:t>(Uchida 1967, </a:t>
            </a:r>
            <a:r>
              <a:rPr lang="en-US" sz="2400" dirty="0" err="1" smtClean="0">
                <a:latin typeface="Times"/>
                <a:cs typeface="Times"/>
              </a:rPr>
              <a:t>Ulmschneider</a:t>
            </a:r>
            <a:r>
              <a:rPr lang="en-US" sz="2400" dirty="0" smtClean="0">
                <a:latin typeface="Times"/>
                <a:cs typeface="Times"/>
              </a:rPr>
              <a:t> 1968)</a:t>
            </a:r>
            <a:endParaRPr lang="en-US" sz="2400" dirty="0">
              <a:latin typeface="Times"/>
              <a:cs typeface="Time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68174" y="2120348"/>
            <a:ext cx="30921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586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86" y="274637"/>
            <a:ext cx="3445412" cy="6075363"/>
          </a:xfrm>
        </p:spPr>
        <p:txBody>
          <a:bodyPr>
            <a:normAutofit fontScale="90000"/>
          </a:bodyPr>
          <a:lstStyle/>
          <a:p>
            <a:r>
              <a:rPr lang="en-US" dirty="0"/>
              <a:t>Cavity </a:t>
            </a:r>
            <a:r>
              <a:rPr lang="en-US" dirty="0" smtClean="0"/>
              <a:t>Interior: </a:t>
            </a:r>
            <a:r>
              <a:rPr lang="en-US" sz="2700" dirty="0" smtClean="0">
                <a:latin typeface="Times"/>
                <a:cs typeface="Times"/>
              </a:rPr>
              <a:t>Roger Ulrich 1970</a:t>
            </a:r>
            <a:br>
              <a:rPr lang="en-US" sz="2700" dirty="0" smtClean="0">
                <a:latin typeface="Times"/>
                <a:cs typeface="Times"/>
              </a:rPr>
            </a:br>
            <a:r>
              <a:rPr lang="en-US" sz="2700" dirty="0" err="1" smtClean="0">
                <a:latin typeface="Times"/>
                <a:cs typeface="Times"/>
              </a:rPr>
              <a:t>Leibacher</a:t>
            </a:r>
            <a:r>
              <a:rPr lang="en-US" sz="2700" dirty="0" smtClean="0">
                <a:latin typeface="Times"/>
                <a:cs typeface="Times"/>
              </a:rPr>
              <a:t> &amp; Stein 1971</a:t>
            </a:r>
            <a:r>
              <a:rPr lang="en-US" sz="3600" dirty="0" smtClean="0">
                <a:latin typeface="Times"/>
                <a:cs typeface="Times"/>
              </a:rPr>
              <a:t/>
            </a:r>
            <a:br>
              <a:rPr lang="en-US" sz="3600" dirty="0" smtClean="0">
                <a:latin typeface="Times"/>
                <a:cs typeface="Times"/>
              </a:rPr>
            </a:br>
            <a:r>
              <a:rPr lang="en-US" sz="3600" dirty="0">
                <a:latin typeface="Times"/>
                <a:cs typeface="Times"/>
              </a:rPr>
              <a:t/>
            </a:r>
            <a:br>
              <a:rPr lang="en-US" sz="3600" dirty="0">
                <a:latin typeface="Times"/>
                <a:cs typeface="Times"/>
              </a:rPr>
            </a:br>
            <a:r>
              <a:rPr lang="en-US" sz="3600" dirty="0" smtClean="0">
                <a:latin typeface="Times"/>
                <a:cs typeface="Times"/>
              </a:rPr>
              <a:t>Top Boundary: </a:t>
            </a:r>
            <a:br>
              <a:rPr lang="en-US" sz="3600" dirty="0" smtClean="0">
                <a:latin typeface="Times"/>
                <a:cs typeface="Times"/>
              </a:rPr>
            </a:br>
            <a:r>
              <a:rPr lang="en-US" sz="3100" dirty="0" smtClean="0">
                <a:latin typeface="Times"/>
                <a:cs typeface="Times"/>
              </a:rPr>
              <a:t>cool photosphere with low cutoff frequency</a:t>
            </a:r>
            <a:r>
              <a:rPr lang="en-US" sz="3600" dirty="0" smtClean="0">
                <a:latin typeface="Times"/>
                <a:cs typeface="Times"/>
              </a:rPr>
              <a:t/>
            </a:r>
            <a:br>
              <a:rPr lang="en-US" sz="3600" dirty="0" smtClean="0">
                <a:latin typeface="Times"/>
                <a:cs typeface="Times"/>
              </a:rPr>
            </a:br>
            <a:r>
              <a:rPr lang="en-US" sz="3600" dirty="0">
                <a:latin typeface="Times"/>
                <a:cs typeface="Times"/>
              </a:rPr>
              <a:t/>
            </a:r>
            <a:br>
              <a:rPr lang="en-US" sz="3600" dirty="0">
                <a:latin typeface="Times"/>
                <a:cs typeface="Times"/>
              </a:rPr>
            </a:br>
            <a:r>
              <a:rPr lang="en-US" sz="3600" dirty="0" smtClean="0">
                <a:latin typeface="Times"/>
                <a:cs typeface="Times"/>
              </a:rPr>
              <a:t>Bottom Boundary: </a:t>
            </a:r>
            <a:r>
              <a:rPr lang="en-US" sz="3100" dirty="0" smtClean="0">
                <a:latin typeface="Times"/>
                <a:cs typeface="Times"/>
              </a:rPr>
              <a:t>high temperature interior refracts waves back toward surface </a:t>
            </a:r>
            <a:endParaRPr lang="en-US" sz="3100" dirty="0">
              <a:latin typeface="Times"/>
              <a:cs typeface="Times"/>
            </a:endParaRPr>
          </a:p>
        </p:txBody>
      </p:sp>
      <p:pic>
        <p:nvPicPr>
          <p:cNvPr id="4" name="Picture 3" descr="interior_cavity_ulrich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628" y="110430"/>
            <a:ext cx="5190435" cy="6570870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2007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94392"/>
            <a:ext cx="2557858" cy="201744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Modes: k-</a:t>
            </a:r>
            <a:r>
              <a:rPr lang="en-US" sz="3600" dirty="0" err="1" smtClean="0"/>
              <a:t>Ω</a:t>
            </a:r>
            <a:r>
              <a:rPr lang="en-US" dirty="0" smtClean="0"/>
              <a:t> – </a:t>
            </a:r>
            <a:r>
              <a:rPr lang="en-US" sz="2800" dirty="0" smtClean="0">
                <a:latin typeface="Times"/>
                <a:cs typeface="Times"/>
              </a:rPr>
              <a:t>Roger Ulrich</a:t>
            </a:r>
            <a:endParaRPr lang="en-US" sz="2800" dirty="0">
              <a:latin typeface="Times"/>
              <a:cs typeface="Times"/>
            </a:endParaRPr>
          </a:p>
        </p:txBody>
      </p:sp>
      <p:pic>
        <p:nvPicPr>
          <p:cNvPr id="3" name="Picture 2" descr="k-omega_modes_uilrich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048" y="132527"/>
            <a:ext cx="6180110" cy="6581913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952436" y="3639451"/>
            <a:ext cx="236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Frazier 68 observations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19217" y="4652377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Tanenbaum</a:t>
            </a:r>
            <a:r>
              <a:rPr lang="en-US" dirty="0" smtClean="0"/>
              <a:t> et al. 69 observations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6791739" y="3211836"/>
            <a:ext cx="198783" cy="4276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990522" y="2186609"/>
            <a:ext cx="0" cy="14528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483652" y="3639451"/>
            <a:ext cx="22087" cy="11313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838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Modes of piecewise linear temperature atmosphere</a:t>
            </a:r>
            <a:endParaRPr lang="en-US" dirty="0"/>
          </a:p>
        </p:txBody>
      </p:sp>
      <p:pic>
        <p:nvPicPr>
          <p:cNvPr id="3" name="Picture 2" descr="C:\WINDOWS\Profiles\leib\My Documents\PowerPoint\Blois\Photo\thesis_mod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9430" y="1921565"/>
            <a:ext cx="6224587" cy="42799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91718" y="2404127"/>
            <a:ext cx="1752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"/>
                <a:cs typeface="Times"/>
              </a:rPr>
              <a:t>Leibacher</a:t>
            </a:r>
            <a:r>
              <a:rPr lang="en-US" dirty="0" smtClean="0">
                <a:latin typeface="Times"/>
                <a:cs typeface="Times"/>
              </a:rPr>
              <a:t>, thesis</a:t>
            </a:r>
          </a:p>
          <a:p>
            <a:r>
              <a:rPr lang="en-US" dirty="0" smtClean="0">
                <a:latin typeface="Times"/>
                <a:cs typeface="Times"/>
              </a:rPr>
              <a:t>1971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359961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88" y="274638"/>
            <a:ext cx="2429228" cy="2980996"/>
          </a:xfrm>
        </p:spPr>
        <p:txBody>
          <a:bodyPr>
            <a:normAutofit/>
          </a:bodyPr>
          <a:lstStyle/>
          <a:p>
            <a:r>
              <a:rPr lang="en-US" dirty="0" smtClean="0"/>
              <a:t>Modes Observed </a:t>
            </a:r>
            <a:r>
              <a:rPr lang="en-US" sz="3200" dirty="0" smtClean="0">
                <a:latin typeface="Times"/>
                <a:cs typeface="Times"/>
              </a:rPr>
              <a:t>– Franz </a:t>
            </a:r>
            <a:r>
              <a:rPr lang="en-US" sz="3200" dirty="0" err="1" smtClean="0">
                <a:latin typeface="Times"/>
                <a:cs typeface="Times"/>
              </a:rPr>
              <a:t>Deubner</a:t>
            </a:r>
            <a:endParaRPr lang="en-US" sz="3200" dirty="0">
              <a:latin typeface="Times"/>
              <a:cs typeface="Times"/>
            </a:endParaRPr>
          </a:p>
        </p:txBody>
      </p:sp>
      <p:pic>
        <p:nvPicPr>
          <p:cNvPr id="3" name="Picture 2" descr="k-omega-dubner.7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362" y="132516"/>
            <a:ext cx="6170845" cy="6541096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0972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Toy Model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Resonance condition:</a:t>
            </a:r>
          </a:p>
          <a:p>
            <a:endParaRPr lang="en-US" dirty="0"/>
          </a:p>
          <a:p>
            <a:r>
              <a:rPr lang="en-US" dirty="0" smtClean="0">
                <a:latin typeface="Times"/>
                <a:cs typeface="Times"/>
              </a:rPr>
              <a:t>Dispersion relation: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latin typeface="Times"/>
                <a:cs typeface="Times"/>
              </a:rPr>
              <a:t>Atmosphere:</a:t>
            </a:r>
            <a:r>
              <a:rPr lang="en-US" dirty="0" smtClean="0"/>
              <a:t> </a:t>
            </a:r>
          </a:p>
        </p:txBody>
      </p:sp>
      <p:pic>
        <p:nvPicPr>
          <p:cNvPr id="3" name="Picture 2" descr="mode_res_conf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48" y="1455783"/>
            <a:ext cx="3748374" cy="107096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6" name="Picture 5" descr="atm_temp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422" y="4627964"/>
            <a:ext cx="3759200" cy="5969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prstClr val="white"/>
              </a:gs>
            </a:gsLst>
            <a:lin ang="0" scaled="1"/>
            <a:tileRect/>
          </a:gradFill>
          <a:ln w="25400">
            <a:solidFill>
              <a:schemeClr val="tx1"/>
            </a:solidFill>
          </a:ln>
        </p:spPr>
      </p:pic>
      <p:pic>
        <p:nvPicPr>
          <p:cNvPr id="7" name="Picture 6" descr="atm_cs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48" y="5231329"/>
            <a:ext cx="2171700" cy="5842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8" name="Picture 7" descr="mode_disp_rel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48" y="2974104"/>
            <a:ext cx="2359172" cy="121588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52867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</a:t>
            </a:r>
            <a:r>
              <a:rPr lang="en-US" dirty="0" smtClean="0">
                <a:latin typeface="Brush Script Std"/>
                <a:cs typeface="Brush Script Std"/>
              </a:rPr>
              <a:t>l</a:t>
            </a:r>
            <a:r>
              <a:rPr lang="en-US" dirty="0" smtClean="0"/>
              <a:t> modes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199462" y="1633947"/>
            <a:ext cx="7114225" cy="3213008"/>
            <a:chOff x="1199462" y="1633947"/>
            <a:chExt cx="7114225" cy="3213008"/>
          </a:xfrm>
        </p:grpSpPr>
        <p:grpSp>
          <p:nvGrpSpPr>
            <p:cNvPr id="19" name="Group 18"/>
            <p:cNvGrpSpPr/>
            <p:nvPr/>
          </p:nvGrpSpPr>
          <p:grpSpPr>
            <a:xfrm>
              <a:off x="1214060" y="1633947"/>
              <a:ext cx="7099627" cy="1796878"/>
              <a:chOff x="1214060" y="1633947"/>
              <a:chExt cx="7099627" cy="1796878"/>
            </a:xfrm>
          </p:grpSpPr>
          <p:pic>
            <p:nvPicPr>
              <p:cNvPr id="12" name="Picture 11" descr="modes_lowl_res_intg.tiff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1489"/>
              <a:stretch/>
            </p:blipFill>
            <p:spPr>
              <a:xfrm>
                <a:off x="1214060" y="1633947"/>
                <a:ext cx="3795287" cy="877125"/>
              </a:xfrm>
              <a:prstGeom prst="rect">
                <a:avLst/>
              </a:prstGeom>
            </p:spPr>
          </p:pic>
          <p:pic>
            <p:nvPicPr>
              <p:cNvPr id="13" name="Picture 12" descr="modes_lowl_intg2.tif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9240" b="57077"/>
              <a:stretch/>
            </p:blipFill>
            <p:spPr>
              <a:xfrm>
                <a:off x="2221338" y="2543816"/>
                <a:ext cx="2523103" cy="887009"/>
              </a:xfrm>
              <a:prstGeom prst="rect">
                <a:avLst/>
              </a:prstGeom>
            </p:spPr>
          </p:pic>
          <p:pic>
            <p:nvPicPr>
              <p:cNvPr id="14" name="Picture 13" descr="modes_lowl_res_intg.tiff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947" t="29050" b="42237"/>
              <a:stretch/>
            </p:blipFill>
            <p:spPr>
              <a:xfrm>
                <a:off x="4423280" y="1633947"/>
                <a:ext cx="2973076" cy="909869"/>
              </a:xfrm>
              <a:prstGeom prst="rect">
                <a:avLst/>
              </a:prstGeom>
            </p:spPr>
          </p:pic>
          <p:pic>
            <p:nvPicPr>
              <p:cNvPr id="15" name="Picture 14" descr="modes_lowl_intg2.tif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37" t="39481" b="20880"/>
              <a:stretch/>
            </p:blipFill>
            <p:spPr>
              <a:xfrm>
                <a:off x="4627660" y="2543816"/>
                <a:ext cx="3686027" cy="887009"/>
              </a:xfrm>
              <a:prstGeom prst="rect">
                <a:avLst/>
              </a:prstGeom>
            </p:spPr>
          </p:pic>
        </p:grpSp>
        <p:pic>
          <p:nvPicPr>
            <p:cNvPr id="16" name="Picture 15" descr="modes_lowl_res_intg.tif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49" r="27795"/>
            <a:stretch/>
          </p:blipFill>
          <p:spPr>
            <a:xfrm>
              <a:off x="1199462" y="3474625"/>
              <a:ext cx="2750040" cy="1372330"/>
            </a:xfrm>
            <a:prstGeom prst="rect">
              <a:avLst/>
            </a:prstGeom>
          </p:spPr>
        </p:pic>
      </p:grpSp>
      <p:pic>
        <p:nvPicPr>
          <p:cNvPr id="18" name="Picture 17" descr="mode_lowl_freq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807" y="5069567"/>
            <a:ext cx="3584386" cy="1222711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949502" y="4343161"/>
            <a:ext cx="1287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i.e. s=</a:t>
            </a:r>
            <a:r>
              <a:rPr lang="en-US" sz="2000" dirty="0" err="1" smtClean="0"/>
              <a:t>ω</a:t>
            </a:r>
            <a:r>
              <a:rPr lang="en-US" sz="2000" dirty="0" smtClean="0"/>
              <a:t>/</a:t>
            </a:r>
            <a:r>
              <a:rPr lang="en-US" sz="2000" dirty="0" err="1" smtClean="0"/>
              <a:t>k</a:t>
            </a:r>
            <a:r>
              <a:rPr lang="en-US" sz="2000" baseline="-25000" dirty="0" err="1" smtClean="0"/>
              <a:t>H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1829337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</a:t>
            </a:r>
            <a:r>
              <a:rPr lang="en-US" dirty="0" smtClean="0">
                <a:latin typeface="Brush Script Std"/>
                <a:cs typeface="Brush Script Std"/>
              </a:rPr>
              <a:t>l</a:t>
            </a:r>
            <a:r>
              <a:rPr lang="en-US" dirty="0" smtClean="0"/>
              <a:t> Modes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84292" y="1417638"/>
            <a:ext cx="7459260" cy="1823396"/>
            <a:chOff x="484292" y="1417638"/>
            <a:chExt cx="7459260" cy="1823396"/>
          </a:xfrm>
        </p:grpSpPr>
        <p:pic>
          <p:nvPicPr>
            <p:cNvPr id="3" name="Picture 2" descr="modes_hil_res_intg.tif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020" b="70801"/>
            <a:stretch/>
          </p:blipFill>
          <p:spPr>
            <a:xfrm>
              <a:off x="484292" y="1433748"/>
              <a:ext cx="3660479" cy="916732"/>
            </a:xfrm>
            <a:prstGeom prst="rect">
              <a:avLst/>
            </a:prstGeom>
          </p:spPr>
        </p:pic>
        <p:pic>
          <p:nvPicPr>
            <p:cNvPr id="4" name="Picture 3" descr="modes_hil_res_intg.tif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65" t="28104" b="42884"/>
            <a:stretch/>
          </p:blipFill>
          <p:spPr>
            <a:xfrm>
              <a:off x="4144771" y="1417638"/>
              <a:ext cx="3798781" cy="932842"/>
            </a:xfrm>
            <a:prstGeom prst="rect">
              <a:avLst/>
            </a:prstGeom>
          </p:spPr>
        </p:pic>
        <p:pic>
          <p:nvPicPr>
            <p:cNvPr id="5" name="Picture 4" descr="modes_hil_res_intg2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753" y="2350479"/>
              <a:ext cx="4179863" cy="890555"/>
            </a:xfrm>
            <a:prstGeom prst="rect">
              <a:avLst/>
            </a:prstGeom>
          </p:spPr>
        </p:pic>
      </p:grpSp>
      <p:pic>
        <p:nvPicPr>
          <p:cNvPr id="6" name="Picture 5" descr="modes_hil_res_intg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59" r="23332"/>
          <a:stretch/>
        </p:blipFill>
        <p:spPr>
          <a:xfrm>
            <a:off x="513488" y="3255633"/>
            <a:ext cx="3535960" cy="963552"/>
          </a:xfrm>
          <a:prstGeom prst="rect">
            <a:avLst/>
          </a:prstGeom>
        </p:spPr>
      </p:pic>
      <p:pic>
        <p:nvPicPr>
          <p:cNvPr id="7" name="Picture 6" descr="hil_res_freq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497" y="4871527"/>
            <a:ext cx="4859006" cy="1114167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362172" y="3760929"/>
            <a:ext cx="1446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i.e. </a:t>
            </a:r>
            <a:r>
              <a:rPr lang="en-US" dirty="0" smtClean="0"/>
              <a:t>S</a:t>
            </a:r>
            <a:r>
              <a:rPr lang="en-US" sz="2000" dirty="0" smtClean="0"/>
              <a:t>=</a:t>
            </a:r>
            <a:r>
              <a:rPr lang="en-US" sz="2000" dirty="0" err="1" smtClean="0"/>
              <a:t>ω</a:t>
            </a:r>
            <a:r>
              <a:rPr lang="en-US" sz="2000" dirty="0" smtClean="0"/>
              <a:t>/</a:t>
            </a:r>
            <a:r>
              <a:rPr lang="en-US" sz="2000" dirty="0" err="1" smtClean="0"/>
              <a:t>k</a:t>
            </a:r>
            <a:r>
              <a:rPr lang="en-US" sz="2000" baseline="-25000" dirty="0" err="1" smtClean="0"/>
              <a:t>H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1684199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Excitation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65" y="1600200"/>
            <a:ext cx="839967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Convective Excitation(earliest idea)</a:t>
            </a:r>
          </a:p>
          <a:p>
            <a:pPr marL="914400" lvl="1" indent="-514350">
              <a:buFont typeface="Arial"/>
              <a:buChar char="•"/>
            </a:pPr>
            <a:r>
              <a:rPr lang="en-US" dirty="0" smtClean="0"/>
              <a:t>Granule pumping</a:t>
            </a:r>
          </a:p>
          <a:p>
            <a:pPr marL="914400" lvl="1" indent="-514350">
              <a:buFont typeface="Arial"/>
              <a:buChar char="•"/>
            </a:pPr>
            <a:r>
              <a:rPr lang="en-US" dirty="0" err="1" smtClean="0"/>
              <a:t>Lighthill</a:t>
            </a:r>
            <a:r>
              <a:rPr lang="en-US" dirty="0" smtClean="0"/>
              <a:t> Mechanism</a:t>
            </a:r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Overstability</a:t>
            </a:r>
            <a:endParaRPr lang="en-US" dirty="0" smtClean="0"/>
          </a:p>
          <a:p>
            <a:pPr marL="914400" lvl="1" indent="-514350">
              <a:buFont typeface="Arial"/>
              <a:buChar char="•"/>
            </a:pPr>
            <a:r>
              <a:rPr lang="el-GR" dirty="0" smtClean="0"/>
              <a:t>Κ</a:t>
            </a:r>
            <a:r>
              <a:rPr lang="en-US" dirty="0" smtClean="0"/>
              <a:t>-mechanism</a:t>
            </a:r>
          </a:p>
          <a:p>
            <a:pPr marL="914400" lvl="1" indent="-514350">
              <a:buFont typeface="Arial"/>
              <a:buChar char="•"/>
            </a:pPr>
            <a:r>
              <a:rPr lang="en-US" dirty="0" smtClean="0"/>
              <a:t>Thermal </a:t>
            </a:r>
            <a:r>
              <a:rPr lang="en-US" dirty="0" err="1" smtClean="0"/>
              <a:t>overstability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Stochastic excitation by convective turbulence</a:t>
            </a:r>
          </a:p>
          <a:p>
            <a:pPr marL="914400" lvl="1" indent="-514350">
              <a:buFont typeface="Arial"/>
              <a:buChar char="•"/>
            </a:pPr>
            <a:r>
              <a:rPr lang="en-US" dirty="0" smtClean="0"/>
              <a:t> Reynolds stresses </a:t>
            </a:r>
          </a:p>
          <a:p>
            <a:pPr marL="914400" lvl="1" indent="-514350">
              <a:buFont typeface="Arial"/>
              <a:buChar char="•"/>
            </a:pPr>
            <a:r>
              <a:rPr lang="en-US" dirty="0" smtClean="0"/>
              <a:t>entropy fluctuations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19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Granule Pumping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Overpressure in granule produces sound waves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31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Lighthill</a:t>
            </a:r>
            <a:r>
              <a:rPr lang="en-US" dirty="0" smtClean="0"/>
              <a:t>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783" y="1600200"/>
            <a:ext cx="8768521" cy="4904409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"/>
                <a:cs typeface="Times"/>
              </a:rPr>
              <a:t>Rate of acoustic energy generation is</a:t>
            </a:r>
            <a:br>
              <a:rPr lang="en-US" sz="2800" dirty="0" smtClean="0">
                <a:latin typeface="Times"/>
                <a:cs typeface="Times"/>
              </a:rPr>
            </a:br>
            <a:r>
              <a:rPr lang="en-US" sz="2800" dirty="0" smtClean="0">
                <a:latin typeface="Times"/>
                <a:cs typeface="Times"/>
              </a:rPr>
              <a:t>turbulent energy density</a:t>
            </a:r>
            <a:r>
              <a:rPr lang="en-US" sz="2800" dirty="0">
                <a:latin typeface="Times"/>
                <a:cs typeface="Times"/>
              </a:rPr>
              <a:t> </a:t>
            </a:r>
            <a:endParaRPr lang="en-US" sz="2800" dirty="0" smtClean="0">
              <a:latin typeface="Times"/>
              <a:cs typeface="Times"/>
            </a:endParaRPr>
          </a:p>
          <a:p>
            <a:pPr marL="457200" lvl="1" indent="0">
              <a:buNone/>
            </a:pPr>
            <a:r>
              <a:rPr lang="en-US" dirty="0" smtClean="0">
                <a:latin typeface="Times"/>
                <a:cs typeface="Times"/>
              </a:rPr>
              <a:t>÷ turbulence time scale </a:t>
            </a:r>
            <a:endParaRPr lang="en-US" dirty="0">
              <a:latin typeface="Times"/>
              <a:cs typeface="Times"/>
            </a:endParaRPr>
          </a:p>
          <a:p>
            <a:pPr marL="457200" lvl="1" indent="0">
              <a:buNone/>
            </a:pPr>
            <a:r>
              <a:rPr lang="en-US" dirty="0" smtClean="0">
                <a:latin typeface="Times"/>
                <a:cs typeface="Times"/>
              </a:rPr>
              <a:t>× efficiency factor </a:t>
            </a:r>
          </a:p>
          <a:p>
            <a:r>
              <a:rPr lang="en-US" sz="2800" dirty="0" smtClean="0">
                <a:latin typeface="Times"/>
                <a:cs typeface="Times"/>
              </a:rPr>
              <a:t>In absence of external forces (gravity) turbulent eddies are incompressible and isotropic, so emission is </a:t>
            </a:r>
            <a:r>
              <a:rPr lang="en-US" sz="2800" dirty="0" err="1" smtClean="0">
                <a:latin typeface="Times"/>
                <a:cs typeface="Times"/>
              </a:rPr>
              <a:t>quadrupole</a:t>
            </a:r>
            <a:endParaRPr lang="en-US" sz="2800" dirty="0" smtClean="0">
              <a:latin typeface="Times"/>
              <a:cs typeface="Times"/>
            </a:endParaRPr>
          </a:p>
          <a:p>
            <a:r>
              <a:rPr lang="en-US" sz="2800" dirty="0" smtClean="0">
                <a:latin typeface="Times"/>
                <a:cs typeface="Times"/>
              </a:rPr>
              <a:t>In stratified medium also have monopole &amp; dipole emission</a:t>
            </a:r>
          </a:p>
          <a:p>
            <a:r>
              <a:rPr lang="en-US" sz="2000" dirty="0" err="1" smtClean="0">
                <a:latin typeface="Times"/>
                <a:cs typeface="Times"/>
              </a:rPr>
              <a:t>Lighthill</a:t>
            </a:r>
            <a:r>
              <a:rPr lang="en-US" sz="2000" dirty="0" smtClean="0">
                <a:latin typeface="Times"/>
                <a:cs typeface="Times"/>
              </a:rPr>
              <a:t> 1952; Moore &amp; Spiegel 1964; </a:t>
            </a:r>
            <a:r>
              <a:rPr lang="en-US" sz="2000" dirty="0" err="1" smtClean="0">
                <a:latin typeface="Times"/>
                <a:cs typeface="Times"/>
              </a:rPr>
              <a:t>Unno</a:t>
            </a:r>
            <a:r>
              <a:rPr lang="en-US" sz="2000" dirty="0" smtClean="0">
                <a:latin typeface="Times"/>
                <a:cs typeface="Times"/>
              </a:rPr>
              <a:t> 1964; Stein 1967; </a:t>
            </a:r>
            <a:r>
              <a:rPr lang="en-US" sz="2000" dirty="0" err="1" smtClean="0">
                <a:latin typeface="Times"/>
                <a:cs typeface="Times"/>
              </a:rPr>
              <a:t>Musielak</a:t>
            </a:r>
            <a:r>
              <a:rPr lang="en-US" sz="2000" dirty="0" smtClean="0">
                <a:latin typeface="Times"/>
                <a:cs typeface="Times"/>
              </a:rPr>
              <a:t> 1994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300127"/>
              </p:ext>
            </p:extLst>
          </p:nvPr>
        </p:nvGraphicFramePr>
        <p:xfrm>
          <a:off x="4516782" y="1977573"/>
          <a:ext cx="718654" cy="615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Equation" r:id="rId4" imgW="266700" imgH="228600" progId="Equation.3">
                  <p:embed/>
                </p:oleObj>
              </mc:Choice>
              <mc:Fallback>
                <p:oleObj name="Equation" r:id="rId4" imgW="2667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16782" y="1977573"/>
                        <a:ext cx="718654" cy="615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805372"/>
              </p:ext>
            </p:extLst>
          </p:nvPr>
        </p:nvGraphicFramePr>
        <p:xfrm>
          <a:off x="4562498" y="2593562"/>
          <a:ext cx="703706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Equation" r:id="rId6" imgW="279400" imgH="177800" progId="Equation.3">
                  <p:embed/>
                </p:oleObj>
              </mc:Choice>
              <mc:Fallback>
                <p:oleObj name="Equation" r:id="rId6" imgW="2794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2498" y="2593562"/>
                        <a:ext cx="703706" cy="457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579571"/>
              </p:ext>
            </p:extLst>
          </p:nvPr>
        </p:nvGraphicFramePr>
        <p:xfrm>
          <a:off x="3694593" y="3050762"/>
          <a:ext cx="4080015" cy="54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Equation" r:id="rId8" imgW="2108200" imgH="279400" progId="Equation.3">
                  <p:embed/>
                </p:oleObj>
              </mc:Choice>
              <mc:Fallback>
                <p:oleObj name="Equation" r:id="rId8" imgW="21082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94593" y="3050762"/>
                        <a:ext cx="4080015" cy="54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6188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7478"/>
          </a:xfrm>
        </p:spPr>
        <p:txBody>
          <a:bodyPr>
            <a:normAutofit/>
          </a:bodyPr>
          <a:lstStyle/>
          <a:p>
            <a:r>
              <a:rPr lang="en-US" dirty="0" smtClean="0"/>
              <a:t>Thermal </a:t>
            </a:r>
            <a:r>
              <a:rPr lang="en-US" dirty="0" err="1" smtClean="0"/>
              <a:t>Overstability</a:t>
            </a:r>
            <a:endParaRPr lang="en-US" dirty="0"/>
          </a:p>
        </p:txBody>
      </p:sp>
      <p:pic>
        <p:nvPicPr>
          <p:cNvPr id="6" name="Picture 5" descr="overstability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611" y="1137478"/>
            <a:ext cx="5455364" cy="557143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42957" y="1025899"/>
            <a:ext cx="31679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Mechanism:</a:t>
            </a:r>
          </a:p>
          <a:p>
            <a:pPr marL="342900" indent="-342900"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latin typeface="Times"/>
                <a:cs typeface="Times"/>
              </a:rPr>
              <a:t>instability which drives system away from equilibrium.</a:t>
            </a:r>
          </a:p>
          <a:p>
            <a:pPr marL="342900" indent="-342900">
              <a:buAutoNum type="arabicPeriod"/>
            </a:pPr>
            <a:r>
              <a:rPr lang="en-US" dirty="0" smtClean="0">
                <a:latin typeface="Times"/>
                <a:cs typeface="Times"/>
              </a:rPr>
              <a:t>Restoring force that brings system back to equilibrium.</a:t>
            </a:r>
          </a:p>
          <a:p>
            <a:pPr marL="342900" indent="-342900">
              <a:buAutoNum type="arabicPeriod"/>
            </a:pPr>
            <a:r>
              <a:rPr lang="en-US" dirty="0">
                <a:latin typeface="Times"/>
                <a:cs typeface="Times"/>
              </a:rPr>
              <a:t>P</a:t>
            </a:r>
            <a:r>
              <a:rPr lang="en-US" dirty="0" smtClean="0">
                <a:latin typeface="Times"/>
                <a:cs typeface="Times"/>
              </a:rPr>
              <a:t>rocess that reduces the driving force or increases the restoring force.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57" y="5508585"/>
            <a:ext cx="3059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Spiegel 1964; Moore &amp; Spiegel 1966; Ulrich 1970; </a:t>
            </a:r>
            <a:r>
              <a:rPr lang="en-US" dirty="0" err="1" smtClean="0">
                <a:latin typeface="Times"/>
                <a:cs typeface="Times"/>
              </a:rPr>
              <a:t>Chitre</a:t>
            </a:r>
            <a:r>
              <a:rPr lang="en-US" dirty="0" smtClean="0">
                <a:latin typeface="Times"/>
                <a:cs typeface="Times"/>
              </a:rPr>
              <a:t> &amp; </a:t>
            </a:r>
            <a:r>
              <a:rPr lang="en-US" dirty="0" err="1" smtClean="0">
                <a:latin typeface="Times"/>
                <a:cs typeface="Times"/>
              </a:rPr>
              <a:t>Gokhale</a:t>
            </a:r>
            <a:r>
              <a:rPr lang="en-US" dirty="0" smtClean="0">
                <a:latin typeface="Times"/>
                <a:cs typeface="Times"/>
              </a:rPr>
              <a:t> 1975; </a:t>
            </a:r>
          </a:p>
          <a:p>
            <a:r>
              <a:rPr lang="en-US" dirty="0" smtClean="0">
                <a:latin typeface="Times"/>
                <a:cs typeface="Times"/>
              </a:rPr>
              <a:t>Jones 1976; Graff 1976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77" y="3810003"/>
            <a:ext cx="33115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Acoustic wave is compressed as it moves downward into hotter surroundings, so it gets heated and its pressure increases which makes it expand more.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794184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35626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"/>
                <a:cs typeface="Times"/>
              </a:rPr>
              <a:t>Compression increases temperature -&gt; opacity</a:t>
            </a:r>
          </a:p>
          <a:p>
            <a:r>
              <a:rPr lang="en-US" sz="2800" dirty="0" smtClean="0">
                <a:latin typeface="Times"/>
                <a:cs typeface="Times"/>
              </a:rPr>
              <a:t>Radiation gets trapped -&gt; heats gas</a:t>
            </a:r>
          </a:p>
          <a:p>
            <a:r>
              <a:rPr lang="en-US" sz="2800" dirty="0" smtClean="0">
                <a:latin typeface="Times"/>
                <a:cs typeface="Times"/>
              </a:rPr>
              <a:t>Pressure increases -&gt; greater expansion</a:t>
            </a:r>
          </a:p>
          <a:p>
            <a:r>
              <a:rPr lang="en-US" sz="2800" dirty="0" smtClean="0">
                <a:latin typeface="Times"/>
                <a:cs typeface="Times"/>
              </a:rPr>
              <a:t>Expansion decreases temperature -&gt; opacity</a:t>
            </a:r>
          </a:p>
          <a:p>
            <a:r>
              <a:rPr lang="en-US" sz="2800" dirty="0" smtClean="0">
                <a:latin typeface="Times"/>
                <a:cs typeface="Times"/>
              </a:rPr>
              <a:t>Radiation escapes -&gt; cools gas</a:t>
            </a:r>
          </a:p>
          <a:p>
            <a:r>
              <a:rPr lang="en-US" sz="2800" dirty="0" smtClean="0">
                <a:latin typeface="Times"/>
                <a:cs typeface="Times"/>
              </a:rPr>
              <a:t>Pressure decreases -&gt; greater compression</a:t>
            </a:r>
            <a:endParaRPr lang="en-US" sz="2800" dirty="0">
              <a:latin typeface="Times"/>
              <a:cs typeface="Time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9424" y="5021877"/>
            <a:ext cx="85251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Ando &amp; Osaki 1975; </a:t>
            </a:r>
            <a:r>
              <a:rPr lang="en-US" dirty="0" err="1" smtClean="0">
                <a:latin typeface="Times"/>
                <a:cs typeface="Times"/>
              </a:rPr>
              <a:t>Goldreich</a:t>
            </a:r>
            <a:r>
              <a:rPr lang="en-US" dirty="0" smtClean="0">
                <a:latin typeface="Times"/>
                <a:cs typeface="Times"/>
              </a:rPr>
              <a:t> &amp; </a:t>
            </a:r>
            <a:r>
              <a:rPr lang="en-US" dirty="0" err="1" smtClean="0">
                <a:latin typeface="Times"/>
                <a:cs typeface="Times"/>
              </a:rPr>
              <a:t>Keeley</a:t>
            </a:r>
            <a:r>
              <a:rPr lang="en-US" dirty="0" smtClean="0">
                <a:latin typeface="Times"/>
                <a:cs typeface="Times"/>
              </a:rPr>
              <a:t> 1977; Christensen-</a:t>
            </a:r>
            <a:r>
              <a:rPr lang="en-US" dirty="0" err="1" smtClean="0">
                <a:latin typeface="Times"/>
                <a:cs typeface="Times"/>
              </a:rPr>
              <a:t>Dalsgaard</a:t>
            </a:r>
            <a:r>
              <a:rPr lang="en-US" dirty="0" smtClean="0">
                <a:latin typeface="Times"/>
                <a:cs typeface="Times"/>
              </a:rPr>
              <a:t> &amp; </a:t>
            </a:r>
            <a:r>
              <a:rPr lang="en-US" dirty="0" err="1" smtClean="0">
                <a:latin typeface="Times"/>
                <a:cs typeface="Times"/>
              </a:rPr>
              <a:t>Frandsen</a:t>
            </a:r>
            <a:r>
              <a:rPr lang="en-US" dirty="0" smtClean="0">
                <a:latin typeface="Times"/>
                <a:cs typeface="Times"/>
              </a:rPr>
              <a:t> 1983; </a:t>
            </a:r>
          </a:p>
          <a:p>
            <a:r>
              <a:rPr lang="en-US" dirty="0" err="1" smtClean="0">
                <a:latin typeface="Times"/>
                <a:cs typeface="Times"/>
              </a:rPr>
              <a:t>Balmforth</a:t>
            </a:r>
            <a:r>
              <a:rPr lang="en-US" dirty="0" smtClean="0">
                <a:latin typeface="Times"/>
                <a:cs typeface="Times"/>
              </a:rPr>
              <a:t> &amp; Gough 1990; </a:t>
            </a:r>
            <a:r>
              <a:rPr lang="en-US" dirty="0" err="1" smtClean="0">
                <a:latin typeface="Times"/>
                <a:cs typeface="Times"/>
              </a:rPr>
              <a:t>Balmforth</a:t>
            </a:r>
            <a:r>
              <a:rPr lang="en-US" dirty="0" smtClean="0">
                <a:latin typeface="Times"/>
                <a:cs typeface="Times"/>
              </a:rPr>
              <a:t> 1992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0280" y="5876693"/>
            <a:ext cx="63634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Conclusion: p-modes are likely stable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0496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83" y="274638"/>
            <a:ext cx="8746435" cy="9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Stochastic Excitation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991" y="1224745"/>
            <a:ext cx="8488018" cy="3163922"/>
          </a:xfrm>
        </p:spPr>
        <p:txBody>
          <a:bodyPr/>
          <a:lstStyle/>
          <a:p>
            <a:r>
              <a:rPr lang="en-US" sz="2800" dirty="0" smtClean="0">
                <a:latin typeface="Times"/>
                <a:cs typeface="Times"/>
              </a:rPr>
              <a:t>Convective Reynolds </a:t>
            </a:r>
            <a:r>
              <a:rPr lang="en-US" sz="2800" dirty="0">
                <a:latin typeface="Times"/>
                <a:cs typeface="Times"/>
              </a:rPr>
              <a:t>Stress &amp; Entropy </a:t>
            </a:r>
            <a:r>
              <a:rPr lang="en-US" sz="2800" dirty="0" smtClean="0">
                <a:latin typeface="Times"/>
                <a:cs typeface="Times"/>
              </a:rPr>
              <a:t>Fluctuations can drive acoustic waves</a:t>
            </a:r>
          </a:p>
          <a:p>
            <a:r>
              <a:rPr lang="en-US" sz="2800" dirty="0" err="1" smtClean="0">
                <a:latin typeface="Times"/>
                <a:cs typeface="Times"/>
              </a:rPr>
              <a:t>Lighthill</a:t>
            </a:r>
            <a:r>
              <a:rPr lang="en-US" sz="2800" dirty="0" smtClean="0">
                <a:latin typeface="Times"/>
                <a:cs typeface="Times"/>
              </a:rPr>
              <a:t> formulation does not work inside source region, needs generalizing to include mode properties.</a:t>
            </a:r>
          </a:p>
          <a:p>
            <a:r>
              <a:rPr lang="en-US" sz="2800" dirty="0" smtClean="0">
                <a:latin typeface="Times"/>
                <a:cs typeface="Times"/>
              </a:rPr>
              <a:t>Can be expressed as </a:t>
            </a:r>
            <a:r>
              <a:rPr lang="en-US" sz="2800" dirty="0" err="1" smtClean="0">
                <a:latin typeface="Times"/>
                <a:cs typeface="Times"/>
              </a:rPr>
              <a:t>PdV</a:t>
            </a:r>
            <a:r>
              <a:rPr lang="en-US" sz="2800" dirty="0" smtClean="0">
                <a:latin typeface="Times"/>
                <a:cs typeface="Times"/>
              </a:rPr>
              <a:t> work by non-adiabatic pressure fluctuations on mode compressibility.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97" y="4808255"/>
            <a:ext cx="7915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"/>
                <a:cs typeface="Times"/>
              </a:rPr>
              <a:t>Goldreich</a:t>
            </a:r>
            <a:r>
              <a:rPr lang="en-US" dirty="0" smtClean="0">
                <a:latin typeface="Times"/>
                <a:cs typeface="Times"/>
              </a:rPr>
              <a:t> &amp; </a:t>
            </a:r>
            <a:r>
              <a:rPr lang="en-US" dirty="0" err="1" smtClean="0">
                <a:latin typeface="Times"/>
                <a:cs typeface="Times"/>
              </a:rPr>
              <a:t>Keeley</a:t>
            </a:r>
            <a:r>
              <a:rPr lang="en-US" dirty="0" smtClean="0">
                <a:latin typeface="Times"/>
                <a:cs typeface="Times"/>
              </a:rPr>
              <a:t> 1977; </a:t>
            </a:r>
            <a:r>
              <a:rPr lang="en-US" dirty="0" err="1" smtClean="0">
                <a:latin typeface="Times"/>
                <a:cs typeface="Times"/>
              </a:rPr>
              <a:t>Goldreich</a:t>
            </a:r>
            <a:r>
              <a:rPr lang="en-US" dirty="0" smtClean="0">
                <a:latin typeface="Times"/>
                <a:cs typeface="Times"/>
              </a:rPr>
              <a:t> &amp; Kumar 1990; </a:t>
            </a:r>
            <a:r>
              <a:rPr lang="en-US" dirty="0" err="1" smtClean="0">
                <a:latin typeface="Times"/>
                <a:cs typeface="Times"/>
              </a:rPr>
              <a:t>Balmforth</a:t>
            </a:r>
            <a:r>
              <a:rPr lang="en-US" dirty="0" smtClean="0">
                <a:latin typeface="Times"/>
                <a:cs typeface="Times"/>
              </a:rPr>
              <a:t> 1992;  </a:t>
            </a:r>
            <a:r>
              <a:rPr lang="en-US" dirty="0" err="1" smtClean="0">
                <a:latin typeface="Times"/>
                <a:cs typeface="Times"/>
              </a:rPr>
              <a:t>Goldreich</a:t>
            </a:r>
            <a:r>
              <a:rPr lang="en-US" dirty="0" smtClean="0">
                <a:latin typeface="Times"/>
                <a:cs typeface="Times"/>
              </a:rPr>
              <a:t>, Murray &amp; Kumar 1994; </a:t>
            </a:r>
            <a:r>
              <a:rPr lang="en-US" dirty="0" err="1" smtClean="0">
                <a:latin typeface="Times"/>
                <a:cs typeface="Times"/>
              </a:rPr>
              <a:t>Nordlund</a:t>
            </a:r>
            <a:r>
              <a:rPr lang="en-US" dirty="0" smtClean="0">
                <a:latin typeface="Times"/>
                <a:cs typeface="Times"/>
              </a:rPr>
              <a:t> &amp; Stein 2001; Stein &amp; </a:t>
            </a:r>
            <a:r>
              <a:rPr lang="en-US" dirty="0" err="1" smtClean="0">
                <a:latin typeface="Times"/>
                <a:cs typeface="Times"/>
              </a:rPr>
              <a:t>Nordlund</a:t>
            </a:r>
            <a:r>
              <a:rPr lang="en-US" dirty="0" smtClean="0">
                <a:latin typeface="Times"/>
                <a:cs typeface="Times"/>
              </a:rPr>
              <a:t> 2001; </a:t>
            </a:r>
            <a:r>
              <a:rPr lang="en-US" dirty="0" err="1" smtClean="0">
                <a:latin typeface="Times"/>
                <a:cs typeface="Times"/>
              </a:rPr>
              <a:t>Samadi</a:t>
            </a:r>
            <a:r>
              <a:rPr lang="en-US" dirty="0" smtClean="0">
                <a:latin typeface="Times"/>
                <a:cs typeface="Times"/>
              </a:rPr>
              <a:t> &amp; </a:t>
            </a:r>
            <a:r>
              <a:rPr lang="en-US" dirty="0" err="1" smtClean="0">
                <a:latin typeface="Times"/>
                <a:cs typeface="Times"/>
              </a:rPr>
              <a:t>Goupil</a:t>
            </a:r>
            <a:r>
              <a:rPr lang="en-US" dirty="0" smtClean="0">
                <a:latin typeface="Times"/>
                <a:cs typeface="Times"/>
              </a:rPr>
              <a:t> 2001; Stein et al. 2004; Chaplin et al. 2005; +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576521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</a:t>
            </a:r>
            <a:r>
              <a:rPr lang="en-US" dirty="0" err="1" smtClean="0"/>
              <a:t>Lighthill</a:t>
            </a:r>
            <a:r>
              <a:rPr lang="en-US" dirty="0" smtClean="0"/>
              <a:t>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44757"/>
          </a:xfrm>
        </p:spPr>
        <p:txBody>
          <a:bodyPr/>
          <a:lstStyle/>
          <a:p>
            <a:r>
              <a:rPr lang="en-US" dirty="0" smtClean="0"/>
              <a:t>Replace arbitrary displacement in the inhomogeneous wave equation with the oscillation </a:t>
            </a:r>
            <a:r>
              <a:rPr lang="en-US" smtClean="0"/>
              <a:t>eigenmode</a:t>
            </a:r>
            <a:r>
              <a:rPr lang="en-US" dirty="0" smtClean="0"/>
              <a:t> displacement.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05565" y="3866923"/>
            <a:ext cx="7167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"/>
                <a:cs typeface="Times"/>
              </a:rPr>
              <a:t>Balmforth</a:t>
            </a:r>
            <a:r>
              <a:rPr lang="en-US" dirty="0">
                <a:latin typeface="Times"/>
                <a:cs typeface="Times"/>
              </a:rPr>
              <a:t> 1992;  </a:t>
            </a:r>
            <a:r>
              <a:rPr lang="en-US" dirty="0" err="1">
                <a:latin typeface="Times"/>
                <a:cs typeface="Times"/>
              </a:rPr>
              <a:t>Goldreich</a:t>
            </a:r>
            <a:r>
              <a:rPr lang="en-US" dirty="0">
                <a:latin typeface="Times"/>
                <a:cs typeface="Times"/>
              </a:rPr>
              <a:t>, Murray &amp; Kumar </a:t>
            </a:r>
            <a:r>
              <a:rPr lang="en-US" dirty="0" smtClean="0">
                <a:latin typeface="Times"/>
                <a:cs typeface="Times"/>
              </a:rPr>
              <a:t>1994; </a:t>
            </a:r>
            <a:r>
              <a:rPr lang="en-US" dirty="0" err="1" smtClean="0">
                <a:latin typeface="Times"/>
                <a:cs typeface="Times"/>
              </a:rPr>
              <a:t>Samadi</a:t>
            </a:r>
            <a:r>
              <a:rPr lang="en-US" dirty="0" smtClean="0">
                <a:latin typeface="Times"/>
                <a:cs typeface="Times"/>
              </a:rPr>
              <a:t> </a:t>
            </a:r>
            <a:r>
              <a:rPr lang="en-US" dirty="0">
                <a:latin typeface="Times"/>
                <a:cs typeface="Times"/>
              </a:rPr>
              <a:t>&amp; </a:t>
            </a:r>
            <a:r>
              <a:rPr lang="en-US" dirty="0" err="1">
                <a:latin typeface="Times"/>
                <a:cs typeface="Times"/>
              </a:rPr>
              <a:t>Goupil</a:t>
            </a:r>
            <a:r>
              <a:rPr lang="en-US" dirty="0">
                <a:latin typeface="Times"/>
                <a:cs typeface="Times"/>
              </a:rPr>
              <a:t> 2001; </a:t>
            </a:r>
            <a:r>
              <a:rPr lang="en-US" dirty="0" smtClean="0">
                <a:latin typeface="Times"/>
                <a:cs typeface="Times"/>
              </a:rPr>
              <a:t>Chaplin </a:t>
            </a:r>
            <a:r>
              <a:rPr lang="en-US" dirty="0">
                <a:latin typeface="Times"/>
                <a:cs typeface="Times"/>
              </a:rPr>
              <a:t>et al. </a:t>
            </a:r>
            <a:r>
              <a:rPr lang="en-US" dirty="0" smtClean="0">
                <a:latin typeface="Times"/>
                <a:cs typeface="Times"/>
              </a:rPr>
              <a:t>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15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88509" y="1027940"/>
            <a:ext cx="7566982" cy="778425"/>
            <a:chOff x="1462816" y="288954"/>
            <a:chExt cx="7566982" cy="778425"/>
          </a:xfrm>
        </p:grpSpPr>
        <p:sp>
          <p:nvSpPr>
            <p:cNvPr id="4" name="TextBox 3"/>
            <p:cNvSpPr txBox="1"/>
            <p:nvPr/>
          </p:nvSpPr>
          <p:spPr>
            <a:xfrm>
              <a:off x="1462816" y="464949"/>
              <a:ext cx="1751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The </a:t>
              </a:r>
              <a:r>
                <a:rPr lang="en-US" dirty="0" err="1" smtClean="0">
                  <a:latin typeface="Times"/>
                  <a:cs typeface="Times"/>
                </a:rPr>
                <a:t>PdV</a:t>
              </a:r>
              <a:r>
                <a:rPr lang="en-US" dirty="0" smtClean="0">
                  <a:latin typeface="Times"/>
                  <a:cs typeface="Times"/>
                </a:rPr>
                <a:t> work is </a:t>
              </a:r>
              <a:endParaRPr lang="en-US" dirty="0">
                <a:latin typeface="Times"/>
                <a:cs typeface="Times"/>
              </a:endParaRPr>
            </a:p>
          </p:txBody>
        </p:sp>
        <p:pic>
          <p:nvPicPr>
            <p:cNvPr id="5" name="Picture 4" descr="pdv.tif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0456" y="402588"/>
              <a:ext cx="1365075" cy="54151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603882" y="464949"/>
              <a:ext cx="22361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"/>
                  <a:cs typeface="Times"/>
                </a:rPr>
                <a:t>s</a:t>
              </a:r>
              <a:r>
                <a:rPr lang="en-US" dirty="0" smtClean="0">
                  <a:latin typeface="Times"/>
                  <a:cs typeface="Times"/>
                </a:rPr>
                <a:t>o the work integral is</a:t>
              </a:r>
              <a:endParaRPr lang="en-US" dirty="0">
                <a:latin typeface="Times"/>
                <a:cs typeface="Times"/>
              </a:endParaRPr>
            </a:p>
          </p:txBody>
        </p:sp>
        <p:pic>
          <p:nvPicPr>
            <p:cNvPr id="7" name="Picture 6" descr="workinteg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5122" y="288954"/>
              <a:ext cx="2214676" cy="778425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788510" y="1730709"/>
            <a:ext cx="573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This can be evaluated to obtain the rate of mode excitation</a:t>
            </a:r>
            <a:endParaRPr lang="en-US" dirty="0">
              <a:latin typeface="Times"/>
              <a:cs typeface="Times"/>
            </a:endParaRPr>
          </a:p>
        </p:txBody>
      </p:sp>
      <p:pic>
        <p:nvPicPr>
          <p:cNvPr id="10" name="Picture 9" descr="modeexcit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85" y="2279495"/>
            <a:ext cx="4000500" cy="9144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88509" y="3500398"/>
            <a:ext cx="2345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T</a:t>
            </a:r>
            <a:r>
              <a:rPr lang="en-US" dirty="0" smtClean="0">
                <a:latin typeface="Times"/>
                <a:cs typeface="Times"/>
              </a:rPr>
              <a:t>he mode energy </a:t>
            </a:r>
            <a:r>
              <a:rPr lang="en-US" dirty="0" err="1" smtClean="0">
                <a:latin typeface="Times"/>
                <a:cs typeface="Times"/>
              </a:rPr>
              <a:t>E</a:t>
            </a:r>
            <a:r>
              <a:rPr lang="en-US" baseline="-25000" dirty="0" err="1" smtClean="0">
                <a:latin typeface="Times"/>
                <a:cs typeface="Times"/>
              </a:rPr>
              <a:t>ω</a:t>
            </a:r>
            <a:r>
              <a:rPr lang="en-US" dirty="0" smtClean="0">
                <a:latin typeface="Times"/>
                <a:cs typeface="Times"/>
              </a:rPr>
              <a:t> is</a:t>
            </a:r>
            <a:endParaRPr lang="en-US" dirty="0">
              <a:latin typeface="Times"/>
              <a:cs typeface="Times"/>
            </a:endParaRPr>
          </a:p>
        </p:txBody>
      </p:sp>
      <p:pic>
        <p:nvPicPr>
          <p:cNvPr id="12" name="Picture 11" descr="modeenergy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3227024"/>
            <a:ext cx="2781300" cy="863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8509" y="3988536"/>
            <a:ext cx="447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a</a:t>
            </a:r>
            <a:r>
              <a:rPr lang="en-US" dirty="0" smtClean="0">
                <a:latin typeface="Times"/>
                <a:cs typeface="Times"/>
              </a:rPr>
              <a:t>nd the non-adiabatic pressure fluctuations are</a:t>
            </a:r>
            <a:endParaRPr lang="en-US" dirty="0">
              <a:latin typeface="Times"/>
              <a:cs typeface="Time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063750" y="4337609"/>
            <a:ext cx="5016500" cy="528044"/>
            <a:chOff x="3589662" y="4639793"/>
            <a:chExt cx="5016500" cy="528044"/>
          </a:xfrm>
        </p:grpSpPr>
        <p:pic>
          <p:nvPicPr>
            <p:cNvPr id="14" name="Picture 13" descr="dpnad.tif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9662" y="4639793"/>
              <a:ext cx="1854200" cy="520700"/>
            </a:xfrm>
            <a:prstGeom prst="rect">
              <a:avLst/>
            </a:prstGeom>
          </p:spPr>
        </p:pic>
        <p:pic>
          <p:nvPicPr>
            <p:cNvPr id="15" name="Picture 14" descr="dpnadgas.tif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3862" y="4685237"/>
              <a:ext cx="3162300" cy="48260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788510" y="4904569"/>
            <a:ext cx="7806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This is similar to the results of </a:t>
            </a:r>
            <a:r>
              <a:rPr lang="en-US" dirty="0" err="1" smtClean="0">
                <a:latin typeface="Times"/>
                <a:cs typeface="Times"/>
              </a:rPr>
              <a:t>Balmforth</a:t>
            </a:r>
            <a:r>
              <a:rPr lang="en-US" dirty="0" smtClean="0">
                <a:latin typeface="Times"/>
                <a:cs typeface="Times"/>
              </a:rPr>
              <a:t> 1992, </a:t>
            </a:r>
            <a:r>
              <a:rPr lang="en-US" dirty="0" err="1">
                <a:latin typeface="Times"/>
                <a:cs typeface="Times"/>
              </a:rPr>
              <a:t>Samadi</a:t>
            </a:r>
            <a:r>
              <a:rPr lang="en-US" dirty="0">
                <a:latin typeface="Times"/>
                <a:cs typeface="Times"/>
              </a:rPr>
              <a:t> et al. </a:t>
            </a:r>
            <a:r>
              <a:rPr lang="en-US" dirty="0" smtClean="0">
                <a:latin typeface="Times"/>
                <a:cs typeface="Times"/>
              </a:rPr>
              <a:t>1993 &amp; </a:t>
            </a:r>
            <a:r>
              <a:rPr lang="en-US" dirty="0" err="1" smtClean="0">
                <a:latin typeface="Times"/>
                <a:cs typeface="Times"/>
              </a:rPr>
              <a:t>Goldreich</a:t>
            </a:r>
            <a:r>
              <a:rPr lang="en-US" dirty="0" smtClean="0">
                <a:latin typeface="Times"/>
                <a:cs typeface="Times"/>
              </a:rPr>
              <a:t>, Murray &amp; Kumar 1994 except that neglect the phase between the pressure fluctuations and the mode compression by taking the square of each independently.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6862" y="5923330"/>
            <a:ext cx="889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Usually these formulae for mode excitation are evaluated using simple models of convection.  However, they can be evaluated exactly using results of convection simulations.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846" y="94771"/>
            <a:ext cx="8229600" cy="823641"/>
          </a:xfrm>
        </p:spPr>
        <p:txBody>
          <a:bodyPr/>
          <a:lstStyle/>
          <a:p>
            <a:r>
              <a:rPr lang="en-US" dirty="0" err="1" smtClean="0"/>
              <a:t>PdV</a:t>
            </a:r>
            <a:r>
              <a:rPr lang="en-US" dirty="0" smtClean="0"/>
              <a:t>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89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-om-sim-hinod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" t="52978" r="18813" b="3543"/>
          <a:stretch/>
        </p:blipFill>
        <p:spPr>
          <a:xfrm>
            <a:off x="611095" y="466549"/>
            <a:ext cx="7921810" cy="592490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363301" y="477592"/>
            <a:ext cx="1168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29730" y="455507"/>
            <a:ext cx="86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Hinode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36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2559</TotalTime>
  <Words>1169</Words>
  <Application>Microsoft Macintosh PowerPoint</Application>
  <PresentationFormat>On-screen Show (4:3)</PresentationFormat>
  <Paragraphs>154</Paragraphs>
  <Slides>29</Slides>
  <Notes>9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Equation</vt:lpstr>
      <vt:lpstr>Models of the 5-Minute Oscillation &amp; their Excitation</vt:lpstr>
      <vt:lpstr>What did we know about the solar oscillations way back then?</vt:lpstr>
      <vt:lpstr>Oscillation spectrum (Orrall 1966)</vt:lpstr>
      <vt:lpstr>V-I phase Fe 5576 Lites &amp; Chipman 1979  At low frequency: in phase = intensity of granules; At high frequency: in phase = propagating acoustic waves; At 5 min (ω~0.02):  I leads V by ~ 90o</vt:lpstr>
      <vt:lpstr>The Models</vt:lpstr>
      <vt:lpstr>Cutoff Frequency Singularity</vt:lpstr>
      <vt:lpstr>Linear Filtering</vt:lpstr>
      <vt:lpstr>Pulse wake</vt:lpstr>
      <vt:lpstr>Resonant Cavities</vt:lpstr>
      <vt:lpstr>Resonant Eigenmodes</vt:lpstr>
      <vt:lpstr>Structure in the Spectrum</vt:lpstr>
      <vt:lpstr>PowerPoint Presentation</vt:lpstr>
      <vt:lpstr>Cavity: Photosphere</vt:lpstr>
      <vt:lpstr>Cavity Interior: Roger Ulrich 1970 Leibacher &amp; Stein 1971  Top Boundary:  cool photosphere with low cutoff frequency  Bottom Boundary: high temperature interior refracts waves back toward surface </vt:lpstr>
      <vt:lpstr>Modes: k-Ω – Roger Ulrich</vt:lpstr>
      <vt:lpstr>Modes of piecewise linear temperature atmosphere</vt:lpstr>
      <vt:lpstr>Modes Observed – Franz Deubner</vt:lpstr>
      <vt:lpstr>Toy Model</vt:lpstr>
      <vt:lpstr>Low l modes</vt:lpstr>
      <vt:lpstr>High l Modes</vt:lpstr>
      <vt:lpstr>Mode Excitation</vt:lpstr>
      <vt:lpstr>Granule Pumping</vt:lpstr>
      <vt:lpstr>Lighthill Mechanism</vt:lpstr>
      <vt:lpstr>Thermal Overstability</vt:lpstr>
      <vt:lpstr>Kappa Mechanism</vt:lpstr>
      <vt:lpstr>Stochastic Excitation  </vt:lpstr>
      <vt:lpstr>Modified Lighthill Mechanism</vt:lpstr>
      <vt:lpstr>PdV Work</vt:lpstr>
      <vt:lpstr>PowerPoint Presentation</vt:lpstr>
    </vt:vector>
  </TitlesOfParts>
  <Company>Michigan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5-Minute Oscillations: What were they &amp; How were they produced?</dc:title>
  <dc:creator>Bob Stein</dc:creator>
  <cp:lastModifiedBy>Bob Stein</cp:lastModifiedBy>
  <cp:revision>81</cp:revision>
  <dcterms:created xsi:type="dcterms:W3CDTF">2013-05-01T16:37:28Z</dcterms:created>
  <dcterms:modified xsi:type="dcterms:W3CDTF">2013-05-08T13:30:04Z</dcterms:modified>
</cp:coreProperties>
</file>